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oup pinceaux jaune.jpg" descr="Coup pinceaux jau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541" y="-1995124"/>
            <a:ext cx="13743847" cy="13743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Fond-rouge.jpg" descr="Fond-rou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7509" y="-52722"/>
            <a:ext cx="11129782" cy="1993739"/>
          </a:xfrm>
          <a:prstGeom prst="rect">
            <a:avLst/>
          </a:prstGeom>
        </p:spPr>
      </p:pic>
      <p:sp>
        <p:nvSpPr>
          <p:cNvPr id="121" name="Quelques grands axes de travail"/>
          <p:cNvSpPr txBox="1"/>
          <p:nvPr/>
        </p:nvSpPr>
        <p:spPr>
          <a:xfrm>
            <a:off x="2474366" y="525047"/>
            <a:ext cx="808821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Quelques grands axes de travail</a:t>
            </a:r>
          </a:p>
        </p:txBody>
      </p:sp>
      <p:pic>
        <p:nvPicPr>
          <p:cNvPr id="122" name="Toutes directions.png" descr="Toutes direction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681786">
            <a:off x="-1175298" y="2041342"/>
            <a:ext cx="10300597" cy="10300598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e"/>
          <p:cNvSpPr txBox="1"/>
          <p:nvPr/>
        </p:nvSpPr>
        <p:spPr>
          <a:xfrm>
            <a:off x="6058611" y="4646270"/>
            <a:ext cx="887578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24" name="Texte"/>
          <p:cNvSpPr txBox="1"/>
          <p:nvPr/>
        </p:nvSpPr>
        <p:spPr>
          <a:xfrm>
            <a:off x="6185611" y="4773270"/>
            <a:ext cx="887578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pic>
        <p:nvPicPr>
          <p:cNvPr id="125" name="Ligne" descr="Lig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692128">
            <a:off x="318926" y="5113403"/>
            <a:ext cx="6686939" cy="393701"/>
          </a:xfrm>
          <a:prstGeom prst="rect">
            <a:avLst/>
          </a:prstGeom>
        </p:spPr>
      </p:pic>
      <p:pic>
        <p:nvPicPr>
          <p:cNvPr id="127" name="Ligne" descr="Lig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352140">
            <a:off x="-269325" y="5403849"/>
            <a:ext cx="7430649" cy="393701"/>
          </a:xfrm>
          <a:prstGeom prst="rect">
            <a:avLst/>
          </a:prstGeom>
        </p:spPr>
      </p:pic>
      <p:pic>
        <p:nvPicPr>
          <p:cNvPr id="129" name="Fourche.png" descr="Fourch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47933" y="2504810"/>
            <a:ext cx="5750851" cy="5750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4"/>
      <p:bldP build="whole" bldLvl="1" animBg="1" rev="0" advAuto="0" spid="127" grpId="3"/>
      <p:bldP build="whole" bldLvl="1" animBg="1" rev="0" advAuto="0" spid="122" grpId="1"/>
      <p:bldP build="whole" bldLvl="1" animBg="1" rev="0" advAuto="0" spid="12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oup pinceaux jaune.jpg" descr="Coup pinceaux jau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541" y="-1995124"/>
            <a:ext cx="13743847" cy="1374384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Deux façons…"/>
          <p:cNvSpPr txBox="1"/>
          <p:nvPr/>
        </p:nvSpPr>
        <p:spPr>
          <a:xfrm>
            <a:off x="1610419" y="2032113"/>
            <a:ext cx="9783962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9600">
                <a:solidFill>
                  <a:schemeClr val="accent1">
                    <a:hueOff val="118245"/>
                    <a:lumOff val="-11372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Deux façons</a:t>
            </a:r>
          </a:p>
          <a:p>
            <a:pPr>
              <a:defRPr b="0" sz="9600">
                <a:solidFill>
                  <a:schemeClr val="accent1">
                    <a:hueOff val="118245"/>
                    <a:lumOff val="-11372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de voir les choses…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Coup pinceaux jaune.jpg" descr="Coup pinceaux jau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541" y="-1995124"/>
            <a:ext cx="13743847" cy="13743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Fond-rouge.jpg" descr="Fond-rou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923291" y="-19564"/>
            <a:ext cx="10613845" cy="1927423"/>
          </a:xfrm>
          <a:prstGeom prst="rect">
            <a:avLst/>
          </a:prstGeom>
        </p:spPr>
      </p:pic>
      <p:sp>
        <p:nvSpPr>
          <p:cNvPr id="136" name="Priorités diocésaines…"/>
          <p:cNvSpPr txBox="1"/>
          <p:nvPr/>
        </p:nvSpPr>
        <p:spPr>
          <a:xfrm>
            <a:off x="662500" y="525047"/>
            <a:ext cx="581828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Priorités diocésaines…</a:t>
            </a:r>
          </a:p>
        </p:txBody>
      </p:sp>
      <p:pic>
        <p:nvPicPr>
          <p:cNvPr id="137" name="Loupe.png" descr="Loup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611" y="1773766"/>
            <a:ext cx="14282056" cy="8331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Ce que…"/>
          <p:cNvSpPr txBox="1"/>
          <p:nvPr/>
        </p:nvSpPr>
        <p:spPr>
          <a:xfrm>
            <a:off x="8088223" y="3361641"/>
            <a:ext cx="3432354" cy="303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>
                <a:solidFill>
                  <a:srgbClr val="000000"/>
                </a:solidFill>
              </a:defRPr>
            </a:pPr>
            <a:r>
              <a:t>Ce que</a:t>
            </a:r>
          </a:p>
          <a:p>
            <a:pPr>
              <a:defRPr sz="4800">
                <a:solidFill>
                  <a:srgbClr val="000000"/>
                </a:solidFill>
              </a:defRPr>
            </a:pPr>
            <a:r>
              <a:t>l’évêque</a:t>
            </a:r>
          </a:p>
          <a:p>
            <a:pPr>
              <a:defRPr sz="4800">
                <a:solidFill>
                  <a:srgbClr val="000000"/>
                </a:solidFill>
              </a:defRPr>
            </a:pPr>
            <a:r>
              <a:t>nous</a:t>
            </a:r>
          </a:p>
          <a:p>
            <a:pPr>
              <a:defRPr sz="4800">
                <a:solidFill>
                  <a:srgbClr val="000000"/>
                </a:solidFill>
              </a:defRPr>
            </a:pPr>
            <a:r>
              <a:t>demande…</a:t>
            </a:r>
          </a:p>
        </p:txBody>
      </p:sp>
      <p:pic>
        <p:nvPicPr>
          <p:cNvPr id="139" name="Bouder - icône.png" descr="Bouder - icôn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8443" y="1659466"/>
            <a:ext cx="5486401" cy="5486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84200" dist="130332" dir="5400000">
              <a:srgbClr val="000000">
                <a:alpha val="94185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2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2"/>
      <p:bldP build="whole" bldLvl="1" animBg="1" rev="0" advAuto="0" spid="139" grpId="3"/>
      <p:bldP build="whole" bldLvl="1" animBg="1" rev="0" advAuto="0" spid="1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oup pinceaux jaune.jpg" descr="Coup pinceaux jau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541" y="-1995124"/>
            <a:ext cx="13743847" cy="13743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Fond-rouge.jpg" descr="Fond-rou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923291" y="-19564"/>
            <a:ext cx="10613845" cy="1927423"/>
          </a:xfrm>
          <a:prstGeom prst="rect">
            <a:avLst/>
          </a:prstGeom>
        </p:spPr>
      </p:pic>
      <p:sp>
        <p:nvSpPr>
          <p:cNvPr id="143" name="Priorités diocésaines…"/>
          <p:cNvSpPr txBox="1"/>
          <p:nvPr/>
        </p:nvSpPr>
        <p:spPr>
          <a:xfrm>
            <a:off x="662500" y="525047"/>
            <a:ext cx="581828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Priorités diocésaines…</a:t>
            </a:r>
          </a:p>
        </p:txBody>
      </p:sp>
      <p:pic>
        <p:nvPicPr>
          <p:cNvPr id="144" name="Loupe.png" descr="Loup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611" y="1773766"/>
            <a:ext cx="14282056" cy="8331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Ce sur quoi…"/>
          <p:cNvSpPr txBox="1"/>
          <p:nvPr/>
        </p:nvSpPr>
        <p:spPr>
          <a:xfrm>
            <a:off x="8233058" y="3214486"/>
            <a:ext cx="3176550" cy="3324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t>Ce sur quoi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t>on met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t>des efforts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t>tous</a:t>
            </a:r>
          </a:p>
          <a:p>
            <a:pPr>
              <a:defRPr sz="4200">
                <a:solidFill>
                  <a:srgbClr val="000000"/>
                </a:solidFill>
              </a:defRPr>
            </a:pPr>
            <a:r>
              <a:t>ensemble…</a:t>
            </a:r>
          </a:p>
        </p:txBody>
      </p:sp>
      <p:pic>
        <p:nvPicPr>
          <p:cNvPr id="146" name="Heureux - icône.png" descr="Heureux - icôn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1866" y="1608666"/>
            <a:ext cx="5486401" cy="5486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84200" dist="130332" dir="5400000">
              <a:srgbClr val="6C6C6C">
                <a:alpha val="62052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2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3"/>
      <p:bldP build="whole" bldLvl="1" animBg="1" rev="0" advAuto="0" spid="144" grpId="1"/>
      <p:bldP build="whole" bldLvl="1" animBg="1" rev="0" advAuto="0" spid="14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Coup pinceaux jaune.jpg" descr="Coup pinceaux jau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8341" y="-1504057"/>
            <a:ext cx="13743847" cy="13743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Fond-rouge.jpg" descr="Fond-rou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923291" y="-19564"/>
            <a:ext cx="10613845" cy="1927423"/>
          </a:xfrm>
          <a:prstGeom prst="rect">
            <a:avLst/>
          </a:prstGeom>
        </p:spPr>
      </p:pic>
      <p:sp>
        <p:nvSpPr>
          <p:cNvPr id="150" name="Priorités diocésaines…"/>
          <p:cNvSpPr txBox="1"/>
          <p:nvPr/>
        </p:nvSpPr>
        <p:spPr>
          <a:xfrm>
            <a:off x="662500" y="525047"/>
            <a:ext cx="581828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Priorités diocésaines…</a:t>
            </a:r>
          </a:p>
        </p:txBody>
      </p:sp>
      <p:sp>
        <p:nvSpPr>
          <p:cNvPr id="151" name="Sur quoi on va mettre des efforts…"/>
          <p:cNvSpPr txBox="1"/>
          <p:nvPr/>
        </p:nvSpPr>
        <p:spPr>
          <a:xfrm>
            <a:off x="980677" y="1972847"/>
            <a:ext cx="11043445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6400">
                <a:solidFill>
                  <a:schemeClr val="accent1">
                    <a:hueOff val="118245"/>
                    <a:lumOff val="-11372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Sur quoi on va mettre des efforts</a:t>
            </a:r>
          </a:p>
          <a:p>
            <a:pPr>
              <a:defRPr b="0" sz="6400">
                <a:solidFill>
                  <a:schemeClr val="accent1">
                    <a:hueOff val="118245"/>
                    <a:lumOff val="-11372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tous ensemble cette année…</a:t>
            </a:r>
          </a:p>
        </p:txBody>
      </p:sp>
      <p:pic>
        <p:nvPicPr>
          <p:cNvPr id="152" name="Effort collectif.png" descr="Effort collecti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0730" y="3894666"/>
            <a:ext cx="10925704" cy="6069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Coup pinceaux jaune.jpg" descr="Coup pinceaux jau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541" y="-1995124"/>
            <a:ext cx="13743847" cy="13743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Fond-rouge.jpg" descr="Fond-rou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84416" y="-454859"/>
            <a:ext cx="14027632" cy="2366213"/>
          </a:xfrm>
          <a:prstGeom prst="rect">
            <a:avLst/>
          </a:prstGeom>
        </p:spPr>
      </p:pic>
      <p:sp>
        <p:nvSpPr>
          <p:cNvPr id="156" name="Énoncé de vision pour l’Église diocésaine"/>
          <p:cNvSpPr txBox="1"/>
          <p:nvPr/>
        </p:nvSpPr>
        <p:spPr>
          <a:xfrm>
            <a:off x="1400919" y="309147"/>
            <a:ext cx="1045696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Énoncé de vision pour l’Église diocésaine </a:t>
            </a:r>
          </a:p>
        </p:txBody>
      </p:sp>
      <p:sp>
        <p:nvSpPr>
          <p:cNvPr id="157" name="Texte"/>
          <p:cNvSpPr txBox="1"/>
          <p:nvPr/>
        </p:nvSpPr>
        <p:spPr>
          <a:xfrm>
            <a:off x="6058611" y="4646270"/>
            <a:ext cx="887578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58" name="Texte"/>
          <p:cNvSpPr txBox="1"/>
          <p:nvPr/>
        </p:nvSpPr>
        <p:spPr>
          <a:xfrm>
            <a:off x="6185611" y="4773270"/>
            <a:ext cx="887578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59" name="Proposer ou renouveler la rencontre…"/>
          <p:cNvSpPr txBox="1"/>
          <p:nvPr/>
        </p:nvSpPr>
        <p:spPr>
          <a:xfrm>
            <a:off x="1213626" y="1793834"/>
            <a:ext cx="11081513" cy="257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1">
                    <a:hueOff val="373667"/>
                    <a:lumOff val="-17254"/>
                  </a:schemeClr>
                </a:solidFill>
              </a:defRPr>
            </a:pPr>
            <a:r>
              <a:t>Proposer ou renouveler la rencontre</a:t>
            </a:r>
          </a:p>
          <a:p>
            <a:pPr>
              <a:defRPr sz="4000">
                <a:solidFill>
                  <a:schemeClr val="accent1">
                    <a:hueOff val="373667"/>
                    <a:lumOff val="-17254"/>
                  </a:schemeClr>
                </a:solidFill>
              </a:defRPr>
            </a:pPr>
            <a:r>
              <a:t>personnelle et communautaire avec le Christ</a:t>
            </a:r>
          </a:p>
          <a:p>
            <a:pPr>
              <a:defRPr sz="4000">
                <a:solidFill>
                  <a:schemeClr val="accent1">
                    <a:hueOff val="373667"/>
                    <a:lumOff val="-17254"/>
                  </a:schemeClr>
                </a:solidFill>
              </a:defRPr>
            </a:pPr>
            <a:r>
              <a:t>pour former des communautés</a:t>
            </a:r>
          </a:p>
          <a:p>
            <a:pPr>
              <a:defRPr sz="4000">
                <a:solidFill>
                  <a:schemeClr val="accent1">
                    <a:hueOff val="373667"/>
                    <a:lumOff val="-17254"/>
                  </a:schemeClr>
                </a:solidFill>
              </a:defRPr>
            </a:pPr>
            <a:r>
              <a:t>de disciples-missionnaires. </a:t>
            </a:r>
          </a:p>
        </p:txBody>
      </p:sp>
      <p:grpSp>
        <p:nvGrpSpPr>
          <p:cNvPr id="166" name="Grouper"/>
          <p:cNvGrpSpPr/>
          <p:nvPr/>
        </p:nvGrpSpPr>
        <p:grpSpPr>
          <a:xfrm>
            <a:off x="316177" y="4563533"/>
            <a:ext cx="1281907" cy="4197270"/>
            <a:chOff x="0" y="0"/>
            <a:chExt cx="1281906" cy="4197268"/>
          </a:xfrm>
        </p:grpSpPr>
        <p:sp>
          <p:nvSpPr>
            <p:cNvPr id="160" name="Légende"/>
            <p:cNvSpPr/>
            <p:nvPr/>
          </p:nvSpPr>
          <p:spPr>
            <a:xfrm>
              <a:off x="0" y="0"/>
              <a:ext cx="1281907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" y="0"/>
                  </a:moveTo>
                  <a:cubicBezTo>
                    <a:pt x="479" y="0"/>
                    <a:pt x="0" y="484"/>
                    <a:pt x="0" y="1080"/>
                  </a:cubicBezTo>
                  <a:lnTo>
                    <a:pt x="0" y="20520"/>
                  </a:lnTo>
                  <a:cubicBezTo>
                    <a:pt x="0" y="21116"/>
                    <a:pt x="479" y="21600"/>
                    <a:pt x="1070" y="21600"/>
                  </a:cubicBezTo>
                  <a:lnTo>
                    <a:pt x="16003" y="21600"/>
                  </a:lnTo>
                  <a:cubicBezTo>
                    <a:pt x="16594" y="21600"/>
                    <a:pt x="17073" y="21116"/>
                    <a:pt x="17073" y="20520"/>
                  </a:cubicBezTo>
                  <a:lnTo>
                    <a:pt x="17073" y="13223"/>
                  </a:lnTo>
                  <a:lnTo>
                    <a:pt x="21600" y="11063"/>
                  </a:lnTo>
                  <a:lnTo>
                    <a:pt x="17073" y="8903"/>
                  </a:lnTo>
                  <a:lnTo>
                    <a:pt x="17073" y="1080"/>
                  </a:lnTo>
                  <a:cubicBezTo>
                    <a:pt x="17073" y="484"/>
                    <a:pt x="16594" y="0"/>
                    <a:pt x="16003" y="0"/>
                  </a:cubicBezTo>
                  <a:lnTo>
                    <a:pt x="1070" y="0"/>
                  </a:lnTo>
                  <a:close/>
                </a:path>
              </a:pathLst>
            </a:cu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1" name="1"/>
            <p:cNvSpPr txBox="1"/>
            <p:nvPr/>
          </p:nvSpPr>
          <p:spPr>
            <a:xfrm>
              <a:off x="255951" y="0"/>
              <a:ext cx="462559" cy="121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7200">
                  <a:solidFill>
                    <a:schemeClr val="accent5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162" name="Légende"/>
            <p:cNvSpPr/>
            <p:nvPr/>
          </p:nvSpPr>
          <p:spPr>
            <a:xfrm>
              <a:off x="0" y="1463634"/>
              <a:ext cx="1281907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" y="0"/>
                  </a:moveTo>
                  <a:cubicBezTo>
                    <a:pt x="479" y="0"/>
                    <a:pt x="0" y="484"/>
                    <a:pt x="0" y="1080"/>
                  </a:cubicBezTo>
                  <a:lnTo>
                    <a:pt x="0" y="20520"/>
                  </a:lnTo>
                  <a:cubicBezTo>
                    <a:pt x="0" y="21116"/>
                    <a:pt x="479" y="21600"/>
                    <a:pt x="1070" y="21600"/>
                  </a:cubicBezTo>
                  <a:lnTo>
                    <a:pt x="16003" y="21600"/>
                  </a:lnTo>
                  <a:cubicBezTo>
                    <a:pt x="16594" y="21600"/>
                    <a:pt x="17073" y="21116"/>
                    <a:pt x="17073" y="20520"/>
                  </a:cubicBezTo>
                  <a:lnTo>
                    <a:pt x="17073" y="13223"/>
                  </a:lnTo>
                  <a:lnTo>
                    <a:pt x="21600" y="11063"/>
                  </a:lnTo>
                  <a:lnTo>
                    <a:pt x="17073" y="8903"/>
                  </a:lnTo>
                  <a:lnTo>
                    <a:pt x="17073" y="1080"/>
                  </a:lnTo>
                  <a:cubicBezTo>
                    <a:pt x="17073" y="484"/>
                    <a:pt x="16594" y="0"/>
                    <a:pt x="16003" y="0"/>
                  </a:cubicBezTo>
                  <a:lnTo>
                    <a:pt x="1070" y="0"/>
                  </a:lnTo>
                  <a:close/>
                </a:path>
              </a:pathLst>
            </a:cu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3" name="2"/>
            <p:cNvSpPr txBox="1"/>
            <p:nvPr/>
          </p:nvSpPr>
          <p:spPr>
            <a:xfrm>
              <a:off x="200587" y="1463634"/>
              <a:ext cx="573287" cy="121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7200">
                  <a:solidFill>
                    <a:schemeClr val="accent5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164" name="Légende"/>
            <p:cNvSpPr/>
            <p:nvPr/>
          </p:nvSpPr>
          <p:spPr>
            <a:xfrm>
              <a:off x="0" y="2927268"/>
              <a:ext cx="1281907" cy="127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" y="0"/>
                  </a:moveTo>
                  <a:cubicBezTo>
                    <a:pt x="479" y="0"/>
                    <a:pt x="0" y="484"/>
                    <a:pt x="0" y="1080"/>
                  </a:cubicBezTo>
                  <a:lnTo>
                    <a:pt x="0" y="20520"/>
                  </a:lnTo>
                  <a:cubicBezTo>
                    <a:pt x="0" y="21116"/>
                    <a:pt x="479" y="21600"/>
                    <a:pt x="1070" y="21600"/>
                  </a:cubicBezTo>
                  <a:lnTo>
                    <a:pt x="16003" y="21600"/>
                  </a:lnTo>
                  <a:cubicBezTo>
                    <a:pt x="16594" y="21600"/>
                    <a:pt x="17073" y="21116"/>
                    <a:pt x="17073" y="20520"/>
                  </a:cubicBezTo>
                  <a:lnTo>
                    <a:pt x="17073" y="13223"/>
                  </a:lnTo>
                  <a:lnTo>
                    <a:pt x="21600" y="11063"/>
                  </a:lnTo>
                  <a:lnTo>
                    <a:pt x="17073" y="8903"/>
                  </a:lnTo>
                  <a:lnTo>
                    <a:pt x="17073" y="1080"/>
                  </a:lnTo>
                  <a:cubicBezTo>
                    <a:pt x="17073" y="484"/>
                    <a:pt x="16594" y="0"/>
                    <a:pt x="16003" y="0"/>
                  </a:cubicBezTo>
                  <a:lnTo>
                    <a:pt x="1070" y="0"/>
                  </a:lnTo>
                  <a:close/>
                </a:path>
              </a:pathLst>
            </a:cu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5" name="3"/>
            <p:cNvSpPr txBox="1"/>
            <p:nvPr/>
          </p:nvSpPr>
          <p:spPr>
            <a:xfrm>
              <a:off x="187639" y="2927269"/>
              <a:ext cx="599183" cy="1219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7200">
                  <a:solidFill>
                    <a:schemeClr val="accent5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167" name="Vision pastorale d’avenir"/>
          <p:cNvSpPr txBox="1"/>
          <p:nvPr/>
        </p:nvSpPr>
        <p:spPr>
          <a:xfrm>
            <a:off x="1845547" y="4788274"/>
            <a:ext cx="7247840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chemeClr val="accent5">
                    <a:hueOff val="-36178"/>
                    <a:satOff val="6507"/>
                    <a:lumOff val="-23518"/>
                  </a:schemeClr>
                </a:solidFill>
              </a:defRPr>
            </a:lvl1pPr>
          </a:lstStyle>
          <a:p>
            <a:pPr/>
            <a:r>
              <a:t>Vision pastorale d’avenir</a:t>
            </a:r>
          </a:p>
        </p:txBody>
      </p:sp>
      <p:sp>
        <p:nvSpPr>
          <p:cNvPr id="168" name="Projet pastoral d’évangélisation"/>
          <p:cNvSpPr txBox="1"/>
          <p:nvPr/>
        </p:nvSpPr>
        <p:spPr>
          <a:xfrm>
            <a:off x="1972513" y="6251909"/>
            <a:ext cx="9313775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chemeClr val="accent5">
                    <a:hueOff val="-36178"/>
                    <a:satOff val="6507"/>
                    <a:lumOff val="-23518"/>
                  </a:schemeClr>
                </a:solidFill>
              </a:defRPr>
            </a:lvl1pPr>
          </a:lstStyle>
          <a:p>
            <a:pPr/>
            <a:r>
              <a:t>Projet pastoral d’évangélisation</a:t>
            </a:r>
          </a:p>
        </p:txBody>
      </p:sp>
      <p:sp>
        <p:nvSpPr>
          <p:cNvPr id="169" name="Formation à la vie chrétienne…"/>
          <p:cNvSpPr txBox="1"/>
          <p:nvPr/>
        </p:nvSpPr>
        <p:spPr>
          <a:xfrm>
            <a:off x="2006413" y="7715543"/>
            <a:ext cx="9959341" cy="155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solidFill>
                  <a:schemeClr val="accent5">
                    <a:hueOff val="-36178"/>
                    <a:satOff val="6507"/>
                    <a:lumOff val="-23518"/>
                  </a:schemeClr>
                </a:solidFill>
              </a:defRPr>
            </a:pPr>
            <a:r>
              <a:t>Formation à la vie chrétienne</a:t>
            </a:r>
          </a:p>
          <a:p>
            <a:pPr lvl="8" algn="l">
              <a:defRPr i="1" sz="4800">
                <a:solidFill>
                  <a:schemeClr val="accent5">
                    <a:hueOff val="-36178"/>
                    <a:satOff val="6507"/>
                    <a:lumOff val="-23518"/>
                  </a:schemeClr>
                </a:solidFill>
              </a:defRPr>
            </a:pPr>
            <a:r>
              <a:t>            (priorité aux adultes)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4"/>
      <p:bldP build="whole" bldLvl="1" animBg="1" rev="0" advAuto="0" spid="168" grpId="3"/>
      <p:bldP build="whole" bldLvl="1" animBg="1" rev="0" advAuto="0" spid="167" grpId="2"/>
      <p:bldP build="whole" bldLvl="1" animBg="1" rev="0" advAuto="0" spid="16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Coup pinceaux jaune.jpg" descr="Coup pinceaux jau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541" y="-1995124"/>
            <a:ext cx="13743847" cy="1374384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Ligne"/>
          <p:cNvSpPr/>
          <p:nvPr/>
        </p:nvSpPr>
        <p:spPr>
          <a:xfrm flipV="1">
            <a:off x="4344722" y="1407914"/>
            <a:ext cx="1" cy="8385572"/>
          </a:xfrm>
          <a:prstGeom prst="line">
            <a:avLst/>
          </a:prstGeom>
          <a:ln w="25400">
            <a:solidFill>
              <a:schemeClr val="accent5">
                <a:hueOff val="-36178"/>
                <a:satOff val="6507"/>
                <a:lumOff val="-2351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73" name="Fond-rouge.jpg" descr="Fond-rouge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0782"/>
          <a:stretch>
            <a:fillRect/>
          </a:stretch>
        </p:blipFill>
        <p:spPr>
          <a:xfrm>
            <a:off x="-90992" y="-167403"/>
            <a:ext cx="13343484" cy="17151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3 axes de développement de la vision"/>
          <p:cNvSpPr txBox="1"/>
          <p:nvPr/>
        </p:nvSpPr>
        <p:spPr>
          <a:xfrm>
            <a:off x="2046055" y="258347"/>
            <a:ext cx="941665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3 axes de développement de la vision</a:t>
            </a:r>
          </a:p>
        </p:txBody>
      </p:sp>
      <p:sp>
        <p:nvSpPr>
          <p:cNvPr id="175" name="FORMATION…"/>
          <p:cNvSpPr txBox="1"/>
          <p:nvPr/>
        </p:nvSpPr>
        <p:spPr>
          <a:xfrm>
            <a:off x="851238" y="1811866"/>
            <a:ext cx="239539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3600">
                <a:solidFill>
                  <a:schemeClr val="accent5">
                    <a:hueOff val="-36178"/>
                    <a:satOff val="6507"/>
                    <a:lumOff val="-23518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FORMATION</a:t>
            </a:r>
          </a:p>
          <a:p>
            <a:pPr>
              <a:defRPr b="0" sz="3600">
                <a:solidFill>
                  <a:schemeClr val="accent5">
                    <a:hueOff val="-36178"/>
                    <a:satOff val="6507"/>
                    <a:lumOff val="-23518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DES LEADERS</a:t>
            </a:r>
          </a:p>
        </p:txBody>
      </p:sp>
      <p:sp>
        <p:nvSpPr>
          <p:cNvPr id="176" name="RENOUVEAU DES…"/>
          <p:cNvSpPr txBox="1"/>
          <p:nvPr/>
        </p:nvSpPr>
        <p:spPr>
          <a:xfrm>
            <a:off x="5055893" y="1811866"/>
            <a:ext cx="3049713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3600">
                <a:solidFill>
                  <a:schemeClr val="accent5">
                    <a:hueOff val="-36178"/>
                    <a:satOff val="6507"/>
                    <a:lumOff val="-23518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RENOUVEAU DES</a:t>
            </a:r>
          </a:p>
          <a:p>
            <a:pPr>
              <a:defRPr b="0" sz="3600">
                <a:solidFill>
                  <a:schemeClr val="accent5">
                    <a:hueOff val="-36178"/>
                    <a:satOff val="6507"/>
                    <a:lumOff val="-23518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COMMUNAUTÉS</a:t>
            </a:r>
          </a:p>
        </p:txBody>
      </p:sp>
      <p:sp>
        <p:nvSpPr>
          <p:cNvPr id="177" name="PRAXIS…"/>
          <p:cNvSpPr txBox="1"/>
          <p:nvPr/>
        </p:nvSpPr>
        <p:spPr>
          <a:xfrm>
            <a:off x="9527947" y="1811866"/>
            <a:ext cx="245477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3600">
                <a:solidFill>
                  <a:schemeClr val="accent5">
                    <a:hueOff val="-36178"/>
                    <a:satOff val="6507"/>
                    <a:lumOff val="-23518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PRAXIS</a:t>
            </a:r>
          </a:p>
          <a:p>
            <a:pPr>
              <a:defRPr b="0" sz="3600">
                <a:solidFill>
                  <a:schemeClr val="accent5">
                    <a:hueOff val="-36178"/>
                    <a:satOff val="6507"/>
                    <a:lumOff val="-23518"/>
                  </a:schemeClr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ÉVANGÉLIQUE</a:t>
            </a:r>
          </a:p>
        </p:txBody>
      </p:sp>
      <p:sp>
        <p:nvSpPr>
          <p:cNvPr id="178" name="Ligne"/>
          <p:cNvSpPr/>
          <p:nvPr/>
        </p:nvSpPr>
        <p:spPr>
          <a:xfrm>
            <a:off x="-112779" y="3200027"/>
            <a:ext cx="13230358" cy="1"/>
          </a:xfrm>
          <a:prstGeom prst="line">
            <a:avLst/>
          </a:prstGeom>
          <a:ln w="50800">
            <a:solidFill>
              <a:schemeClr val="accent4">
                <a:hueOff val="-1109302"/>
                <a:lumOff val="-647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Ligne"/>
          <p:cNvSpPr/>
          <p:nvPr/>
        </p:nvSpPr>
        <p:spPr>
          <a:xfrm flipV="1">
            <a:off x="8816776" y="1407914"/>
            <a:ext cx="1" cy="8385572"/>
          </a:xfrm>
          <a:prstGeom prst="line">
            <a:avLst/>
          </a:prstGeom>
          <a:ln w="25400">
            <a:solidFill>
              <a:schemeClr val="accent5">
                <a:hueOff val="-36178"/>
                <a:satOff val="6507"/>
                <a:lumOff val="-2351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Formation au…"/>
          <p:cNvSpPr txBox="1"/>
          <p:nvPr/>
        </p:nvSpPr>
        <p:spPr>
          <a:xfrm>
            <a:off x="685008" y="3439966"/>
            <a:ext cx="2462404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rgbClr val="000000"/>
                </a:solidFill>
              </a:defRPr>
            </a:pPr>
            <a:r>
              <a:t>Formation au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leadership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missionnaire </a:t>
            </a:r>
          </a:p>
        </p:txBody>
      </p:sp>
      <p:sp>
        <p:nvSpPr>
          <p:cNvPr id="181" name="Formation des…"/>
          <p:cNvSpPr txBox="1"/>
          <p:nvPr/>
        </p:nvSpPr>
        <p:spPr>
          <a:xfrm>
            <a:off x="366301" y="4852163"/>
            <a:ext cx="3099817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rgbClr val="000000"/>
                </a:solidFill>
              </a:defRPr>
            </a:pPr>
            <a:r>
              <a:t>Formation des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membres des ÉAL</a:t>
            </a:r>
          </a:p>
        </p:txBody>
      </p:sp>
      <p:sp>
        <p:nvSpPr>
          <p:cNvPr id="182" name="Formation…"/>
          <p:cNvSpPr txBox="1"/>
          <p:nvPr/>
        </p:nvSpPr>
        <p:spPr>
          <a:xfrm>
            <a:off x="580728" y="5896061"/>
            <a:ext cx="2834641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rgbClr val="000000"/>
                </a:solidFill>
              </a:defRPr>
            </a:pPr>
            <a:r>
              <a:t>Formation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des équipes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de Célébrations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dominicales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de la Parole</a:t>
            </a:r>
          </a:p>
        </p:txBody>
      </p:sp>
      <p:sp>
        <p:nvSpPr>
          <p:cNvPr id="183" name="Ateliers sur les…"/>
          <p:cNvSpPr txBox="1"/>
          <p:nvPr/>
        </p:nvSpPr>
        <p:spPr>
          <a:xfrm>
            <a:off x="530017" y="8044859"/>
            <a:ext cx="2772386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rgbClr val="000000"/>
                </a:solidFill>
              </a:defRPr>
            </a:pPr>
            <a:r>
              <a:t>Ateliers sur les 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communautés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renouvelées</a:t>
            </a:r>
          </a:p>
        </p:txBody>
      </p:sp>
      <p:sp>
        <p:nvSpPr>
          <p:cNvPr id="184" name="Mise en place des…"/>
          <p:cNvSpPr txBox="1"/>
          <p:nvPr/>
        </p:nvSpPr>
        <p:spPr>
          <a:xfrm>
            <a:off x="5005354" y="3624116"/>
            <a:ext cx="315064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rgbClr val="000000"/>
                </a:solidFill>
              </a:defRPr>
            </a:pPr>
            <a:r>
              <a:t>Mise en place des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ÉAL et des COP</a:t>
            </a:r>
          </a:p>
        </p:txBody>
      </p:sp>
      <p:sp>
        <p:nvSpPr>
          <p:cNvPr id="185" name="Mise en place…"/>
          <p:cNvSpPr txBox="1"/>
          <p:nvPr/>
        </p:nvSpPr>
        <p:spPr>
          <a:xfrm>
            <a:off x="5104883" y="4852163"/>
            <a:ext cx="2541043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rgbClr val="000000"/>
                </a:solidFill>
              </a:defRPr>
            </a:pPr>
            <a:r>
              <a:t>Mise en place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des CCOL</a:t>
            </a:r>
          </a:p>
        </p:txBody>
      </p:sp>
      <p:sp>
        <p:nvSpPr>
          <p:cNvPr id="186" name="Célébrations…"/>
          <p:cNvSpPr txBox="1"/>
          <p:nvPr/>
        </p:nvSpPr>
        <p:spPr>
          <a:xfrm>
            <a:off x="5141459" y="6264361"/>
            <a:ext cx="246789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rgbClr val="000000"/>
                </a:solidFill>
              </a:defRPr>
            </a:pPr>
            <a:r>
              <a:t>Célébrations 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Dominicales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de la Parole</a:t>
            </a:r>
          </a:p>
        </p:txBody>
      </p:sp>
      <p:sp>
        <p:nvSpPr>
          <p:cNvPr id="187" name="Rencontre avec…"/>
          <p:cNvSpPr txBox="1"/>
          <p:nvPr/>
        </p:nvSpPr>
        <p:spPr>
          <a:xfrm>
            <a:off x="4958084" y="8044859"/>
            <a:ext cx="283464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rgbClr val="000000"/>
                </a:solidFill>
              </a:defRPr>
            </a:pPr>
            <a:r>
              <a:t>Rencontre avec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les mouvements</a:t>
            </a:r>
          </a:p>
        </p:txBody>
      </p:sp>
      <p:sp>
        <p:nvSpPr>
          <p:cNvPr id="188" name="Groupes de…"/>
          <p:cNvSpPr txBox="1"/>
          <p:nvPr/>
        </p:nvSpPr>
        <p:spPr>
          <a:xfrm>
            <a:off x="9180012" y="3439966"/>
            <a:ext cx="221460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rgbClr val="000000"/>
                </a:solidFill>
              </a:defRPr>
            </a:pPr>
            <a:r>
              <a:t>Groupes de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partage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de la Parole</a:t>
            </a:r>
          </a:p>
        </p:txBody>
      </p:sp>
      <p:sp>
        <p:nvSpPr>
          <p:cNvPr id="189" name="Revitalisation…"/>
          <p:cNvSpPr txBox="1"/>
          <p:nvPr/>
        </p:nvSpPr>
        <p:spPr>
          <a:xfrm>
            <a:off x="9279541" y="4668013"/>
            <a:ext cx="3010510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rgbClr val="000000"/>
                </a:solidFill>
              </a:defRPr>
            </a:pPr>
            <a:r>
              <a:t>Revitalisation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du Sacrement de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    la Réconciliation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0"/>
      <p:bldP build="whole" bldLvl="1" animBg="1" rev="0" advAuto="0" spid="186" grpId="8"/>
      <p:bldP build="whole" bldLvl="1" animBg="1" rev="0" advAuto="0" spid="176" grpId="2"/>
      <p:bldP build="whole" bldLvl="1" animBg="1" rev="0" advAuto="0" spid="189" grpId="13"/>
      <p:bldP build="whole" bldLvl="1" animBg="1" rev="0" advAuto="0" spid="184" grpId="5"/>
      <p:bldP build="whole" bldLvl="1" animBg="1" rev="0" advAuto="0" spid="177" grpId="3"/>
      <p:bldP build="whole" bldLvl="1" animBg="1" rev="0" advAuto="0" spid="188" grpId="12"/>
      <p:bldP build="whole" bldLvl="1" animBg="1" rev="0" advAuto="0" spid="181" grpId="6"/>
      <p:bldP build="whole" bldLvl="1" animBg="1" rev="0" advAuto="0" spid="175" grpId="1"/>
      <p:bldP build="whole" bldLvl="1" animBg="1" rev="0" advAuto="0" spid="187" grpId="11"/>
      <p:bldP build="whole" bldLvl="1" animBg="1" rev="0" advAuto="0" spid="180" grpId="4"/>
      <p:bldP build="whole" bldLvl="1" animBg="1" rev="0" advAuto="0" spid="182" grpId="9"/>
      <p:bldP build="whole" bldLvl="1" animBg="1" rev="0" advAuto="0" spid="185" grpId="7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Coup pinceaux jaune.jpg" descr="Coup pinceaux jau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541" y="-1995124"/>
            <a:ext cx="13743847" cy="13743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Fond-rouge.jpg" descr="Fond-rou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7509" y="-52722"/>
            <a:ext cx="11129782" cy="1993739"/>
          </a:xfrm>
          <a:prstGeom prst="rect">
            <a:avLst/>
          </a:prstGeom>
        </p:spPr>
      </p:pic>
      <p:sp>
        <p:nvSpPr>
          <p:cNvPr id="193" name="Une question pour votre équipe ?"/>
          <p:cNvSpPr txBox="1"/>
          <p:nvPr/>
        </p:nvSpPr>
        <p:spPr>
          <a:xfrm>
            <a:off x="2474366" y="525047"/>
            <a:ext cx="835074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48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Une question pour votre équipe ?</a:t>
            </a:r>
          </a:p>
        </p:txBody>
      </p:sp>
      <p:sp>
        <p:nvSpPr>
          <p:cNvPr id="194" name="Quel pas de plus…"/>
          <p:cNvSpPr txBox="1"/>
          <p:nvPr/>
        </p:nvSpPr>
        <p:spPr>
          <a:xfrm>
            <a:off x="734268" y="2882899"/>
            <a:ext cx="11536264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Quel pas de plus</a:t>
            </a:r>
          </a:p>
          <a:p>
            <a:pPr>
              <a:defRPr sz="7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pourrions-nous réaliser</a:t>
            </a:r>
          </a:p>
          <a:p>
            <a:pPr>
              <a:defRPr sz="7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dans notre milieu</a:t>
            </a:r>
          </a:p>
          <a:p>
            <a:pPr>
              <a:defRPr sz="7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pour travailler encore plus</a:t>
            </a:r>
          </a:p>
          <a:p>
            <a:pPr>
              <a:defRPr sz="72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en coresponsabilité 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