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 showGuides="1">
      <p:cViewPr varScale="1">
        <p:scale>
          <a:sx n="84" d="100"/>
          <a:sy n="84" d="100"/>
        </p:scale>
        <p:origin x="1880" y="19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524" y="-2689390"/>
            <a:ext cx="13743848" cy="13743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Disciples missionnaires.png" descr="Disciples missionnai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8271" y="180622"/>
            <a:ext cx="7628258" cy="4237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Croix monde au centre.png" descr="Croix monde au cent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600" y="4643338"/>
            <a:ext cx="4873196" cy="48731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" name="Grouper"/>
          <p:cNvGrpSpPr/>
          <p:nvPr/>
        </p:nvGrpSpPr>
        <p:grpSpPr>
          <a:xfrm>
            <a:off x="6002866" y="3848359"/>
            <a:ext cx="6757052" cy="5972975"/>
            <a:chOff x="0" y="0"/>
            <a:chExt cx="6757051" cy="5972973"/>
          </a:xfrm>
        </p:grpSpPr>
        <p:pic>
          <p:nvPicPr>
            <p:cNvPr id="122" name="Croix monde à l'extérieur.png" descr="Croix monde à l'extérieu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62455" y="0"/>
              <a:ext cx="4594597" cy="5972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Flèche"/>
            <p:cNvSpPr/>
            <p:nvPr/>
          </p:nvSpPr>
          <p:spPr>
            <a:xfrm>
              <a:off x="0" y="2351486"/>
              <a:ext cx="2343415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5"/>
            </a:solidFill>
            <a:ln w="63500" cap="flat">
              <a:solidFill>
                <a:srgbClr val="FFB01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  <p:bldP spid="121" grpId="2" animBg="1" advAuto="0"/>
      <p:bldP spid="124" grpId="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7. Une initiation…"/>
          <p:cNvSpPr txBox="1"/>
          <p:nvPr/>
        </p:nvSpPr>
        <p:spPr>
          <a:xfrm>
            <a:off x="947290" y="368300"/>
            <a:ext cx="10845504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7. Une initiation</a:t>
            </a:r>
          </a:p>
          <a:p>
            <a:pPr algn="l"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 à la vie chrétienne transformée</a:t>
            </a:r>
          </a:p>
        </p:txBody>
      </p:sp>
      <p:sp>
        <p:nvSpPr>
          <p:cNvPr id="183" name="Rectangle"/>
          <p:cNvSpPr/>
          <p:nvPr/>
        </p:nvSpPr>
        <p:spPr>
          <a:xfrm>
            <a:off x="-76200" y="8351704"/>
            <a:ext cx="14367471" cy="1630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4" name="Emmaüs - FVC.png" descr="Emmaüs - FV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0320" y="2509440"/>
            <a:ext cx="7244160" cy="7244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084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8. Soutien et formations des leaders"/>
          <p:cNvSpPr txBox="1"/>
          <p:nvPr/>
        </p:nvSpPr>
        <p:spPr>
          <a:xfrm>
            <a:off x="947290" y="787817"/>
            <a:ext cx="11342849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rPr dirty="0"/>
              <a:t>8. Soutien et </a:t>
            </a:r>
            <a:r>
              <a:rPr dirty="0" smtClean="0"/>
              <a:t>formation </a:t>
            </a:r>
            <a:r>
              <a:rPr dirty="0"/>
              <a:t>des leaders</a:t>
            </a:r>
          </a:p>
        </p:txBody>
      </p:sp>
      <p:pic>
        <p:nvPicPr>
          <p:cNvPr id="188" name="Leadership.jpg" descr="Leadershi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4084" y="1557130"/>
            <a:ext cx="13152968" cy="8753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Formation.png" descr="Forma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8093" y="3971693"/>
            <a:ext cx="6035907" cy="6035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aril planche brisée.png" descr="Baril planche brisé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8400" y="-1"/>
            <a:ext cx="97536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Lequel de ces éléments est…"/>
          <p:cNvSpPr txBox="1"/>
          <p:nvPr/>
        </p:nvSpPr>
        <p:spPr>
          <a:xfrm>
            <a:off x="609599" y="1877764"/>
            <a:ext cx="6319420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Lequel de ces éléments est 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actuellement le moins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présent dans notre milieu ?</a:t>
            </a:r>
          </a:p>
        </p:txBody>
      </p:sp>
      <p:sp>
        <p:nvSpPr>
          <p:cNvPr id="194" name="Pour former des communautés…"/>
          <p:cNvSpPr txBox="1"/>
          <p:nvPr/>
        </p:nvSpPr>
        <p:spPr>
          <a:xfrm>
            <a:off x="258241" y="5310997"/>
            <a:ext cx="7022136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Pour former des communautés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de disciples-missionnaires,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quel geste(s) simple(s)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pourrions-nous prendre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pour le soigner davantage?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  <p:bldP spid="193" grpId="2" animBg="1" advAuto="0"/>
      <p:bldP spid="194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1. Un « non », c’est assez !"/>
          <p:cNvSpPr txBox="1"/>
          <p:nvPr/>
        </p:nvSpPr>
        <p:spPr>
          <a:xfrm>
            <a:off x="410243" y="540030"/>
            <a:ext cx="591571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1. Un « non », c’est assez ! </a:t>
            </a:r>
          </a:p>
        </p:txBody>
      </p:sp>
      <p:sp>
        <p:nvSpPr>
          <p:cNvPr id="198" name="2. Une équipe… solidaire."/>
          <p:cNvSpPr txBox="1"/>
          <p:nvPr/>
        </p:nvSpPr>
        <p:spPr>
          <a:xfrm>
            <a:off x="926710" y="1412097"/>
            <a:ext cx="565876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2. Une équipe… solidaire.</a:t>
            </a:r>
          </a:p>
        </p:txBody>
      </p:sp>
      <p:sp>
        <p:nvSpPr>
          <p:cNvPr id="199" name="3. Une vision et un projet d’évangélisation."/>
          <p:cNvSpPr txBox="1"/>
          <p:nvPr/>
        </p:nvSpPr>
        <p:spPr>
          <a:xfrm>
            <a:off x="1578644" y="2419630"/>
            <a:ext cx="9326881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3. Une vision et un projet d’évangélisation.</a:t>
            </a:r>
          </a:p>
        </p:txBody>
      </p:sp>
      <p:sp>
        <p:nvSpPr>
          <p:cNvPr id="200" name="4. Un « mécanisme » d’évangélisation."/>
          <p:cNvSpPr txBox="1"/>
          <p:nvPr/>
        </p:nvSpPr>
        <p:spPr>
          <a:xfrm>
            <a:off x="2090942" y="3427164"/>
            <a:ext cx="846917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4. Un « mécanisme » d’évangélisation. </a:t>
            </a:r>
          </a:p>
        </p:txBody>
      </p:sp>
      <p:sp>
        <p:nvSpPr>
          <p:cNvPr id="201" name="5. Le soin du Dimanche."/>
          <p:cNvSpPr txBox="1"/>
          <p:nvPr/>
        </p:nvSpPr>
        <p:spPr>
          <a:xfrm>
            <a:off x="2793675" y="4434697"/>
            <a:ext cx="545668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5. Le soin du Dimanche. </a:t>
            </a:r>
          </a:p>
        </p:txBody>
      </p:sp>
      <p:sp>
        <p:nvSpPr>
          <p:cNvPr id="202" name="6. Les petits groupes d’appartenance."/>
          <p:cNvSpPr txBox="1"/>
          <p:nvPr/>
        </p:nvSpPr>
        <p:spPr>
          <a:xfrm>
            <a:off x="3513742" y="5442231"/>
            <a:ext cx="847191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6. Les petits groupes d’appartenance. </a:t>
            </a:r>
          </a:p>
        </p:txBody>
      </p:sp>
      <p:sp>
        <p:nvSpPr>
          <p:cNvPr id="203" name="7. Une invitation à la vie chrétienne…"/>
          <p:cNvSpPr txBox="1"/>
          <p:nvPr/>
        </p:nvSpPr>
        <p:spPr>
          <a:xfrm>
            <a:off x="4267276" y="6449764"/>
            <a:ext cx="7835952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7. Une invitation à la vie chrétienne</a:t>
            </a:r>
          </a:p>
          <a:p>
            <a: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t>     transformée. </a:t>
            </a:r>
          </a:p>
        </p:txBody>
      </p:sp>
      <p:sp>
        <p:nvSpPr>
          <p:cNvPr id="204" name="8. Soutien et formation des leaders."/>
          <p:cNvSpPr txBox="1"/>
          <p:nvPr/>
        </p:nvSpPr>
        <p:spPr>
          <a:xfrm>
            <a:off x="4817609" y="8016097"/>
            <a:ext cx="797905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lvl1pPr>
          </a:lstStyle>
          <a:p>
            <a:r>
              <a:t>8. Soutien et formation des leaders.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Lequel de ces éléments…"/>
          <p:cNvSpPr txBox="1"/>
          <p:nvPr/>
        </p:nvSpPr>
        <p:spPr>
          <a:xfrm>
            <a:off x="472959" y="1185333"/>
            <a:ext cx="12058883" cy="690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Lequel de ces éléments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est actuellement moins présent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dans notre milieu ?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Pour former des communautés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de disciples-missionnaires,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quel geste(s) simple(s)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pourrions-nous prendre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pour le soigner davantage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141" y="-2435390"/>
            <a:ext cx="13743847" cy="1374384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Figure"/>
          <p:cNvSpPr/>
          <p:nvPr/>
        </p:nvSpPr>
        <p:spPr>
          <a:xfrm>
            <a:off x="4668130" y="3294452"/>
            <a:ext cx="659833" cy="57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82"/>
                </a:moveTo>
                <a:lnTo>
                  <a:pt x="664" y="12384"/>
                </a:lnTo>
                <a:lnTo>
                  <a:pt x="1557" y="7584"/>
                </a:lnTo>
                <a:lnTo>
                  <a:pt x="2968" y="2512"/>
                </a:lnTo>
                <a:lnTo>
                  <a:pt x="8804" y="906"/>
                </a:lnTo>
                <a:lnTo>
                  <a:pt x="13852" y="406"/>
                </a:lnTo>
                <a:lnTo>
                  <a:pt x="18002" y="0"/>
                </a:lnTo>
                <a:lnTo>
                  <a:pt x="19845" y="6599"/>
                </a:lnTo>
                <a:lnTo>
                  <a:pt x="20854" y="11197"/>
                </a:lnTo>
                <a:lnTo>
                  <a:pt x="21600" y="20410"/>
                </a:lnTo>
                <a:lnTo>
                  <a:pt x="16365" y="21247"/>
                </a:lnTo>
                <a:lnTo>
                  <a:pt x="12294" y="21475"/>
                </a:lnTo>
                <a:lnTo>
                  <a:pt x="7388" y="21600"/>
                </a:lnTo>
                <a:lnTo>
                  <a:pt x="64" y="21387"/>
                </a:lnTo>
                <a:lnTo>
                  <a:pt x="0" y="20282"/>
                </a:lnTo>
                <a:close/>
              </a:path>
            </a:pathLst>
          </a:custGeom>
          <a:solidFill>
            <a:schemeClr val="accent5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8" name="Homme avec loupe.png" descr="Homme avec loup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1658" y="4649357"/>
            <a:ext cx="5023810" cy="5023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Grouper"/>
          <p:cNvGrpSpPr/>
          <p:nvPr/>
        </p:nvGrpSpPr>
        <p:grpSpPr>
          <a:xfrm>
            <a:off x="2302503" y="84732"/>
            <a:ext cx="5173994" cy="3776068"/>
            <a:chOff x="0" y="0"/>
            <a:chExt cx="5173993" cy="3776067"/>
          </a:xfrm>
        </p:grpSpPr>
        <p:sp>
          <p:nvSpPr>
            <p:cNvPr id="129" name="Ovale"/>
            <p:cNvSpPr/>
            <p:nvPr/>
          </p:nvSpPr>
          <p:spPr>
            <a:xfrm>
              <a:off x="0" y="0"/>
              <a:ext cx="5173994" cy="3776068"/>
            </a:xfrm>
            <a:prstGeom prst="ellipse">
              <a:avLst/>
            </a:prstGeom>
            <a:noFill/>
            <a:ln w="38100" cap="flat">
              <a:solidFill>
                <a:schemeClr val="accent1">
                  <a:hueOff val="118245"/>
                  <a:lumOff val="-1137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t-Benoît…"/>
            <p:cNvSpPr txBox="1"/>
            <p:nvPr/>
          </p:nvSpPr>
          <p:spPr>
            <a:xfrm>
              <a:off x="1664158" y="486767"/>
              <a:ext cx="2063875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6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St-Benoît</a:t>
              </a:r>
            </a:p>
            <a:p>
              <a:pPr>
                <a:defRPr sz="36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à Halifax</a:t>
              </a:r>
            </a:p>
          </p:txBody>
        </p:sp>
      </p:grpSp>
      <p:grpSp>
        <p:nvGrpSpPr>
          <p:cNvPr id="134" name="Grouper"/>
          <p:cNvGrpSpPr/>
          <p:nvPr/>
        </p:nvGrpSpPr>
        <p:grpSpPr>
          <a:xfrm>
            <a:off x="4664703" y="1968533"/>
            <a:ext cx="5173994" cy="3776068"/>
            <a:chOff x="0" y="0"/>
            <a:chExt cx="5173993" cy="3776067"/>
          </a:xfrm>
        </p:grpSpPr>
        <p:sp>
          <p:nvSpPr>
            <p:cNvPr id="132" name="Ovale"/>
            <p:cNvSpPr/>
            <p:nvPr/>
          </p:nvSpPr>
          <p:spPr>
            <a:xfrm>
              <a:off x="0" y="0"/>
              <a:ext cx="5173994" cy="3776068"/>
            </a:xfrm>
            <a:prstGeom prst="ellipse">
              <a:avLst/>
            </a:prstGeom>
            <a:noFill/>
            <a:ln w="38100" cap="flat">
              <a:solidFill>
                <a:schemeClr val="accent1">
                  <a:hueOff val="118245"/>
                  <a:lumOff val="-1137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3" name="La Nativité…"/>
            <p:cNvSpPr txBox="1"/>
            <p:nvPr/>
          </p:nvSpPr>
          <p:spPr>
            <a:xfrm>
              <a:off x="2660771" y="800066"/>
              <a:ext cx="2339716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4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La Nativité</a:t>
              </a:r>
            </a:p>
            <a:p>
              <a:pPr>
                <a:defRPr sz="34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à Baltimore</a:t>
              </a:r>
            </a:p>
          </p:txBody>
        </p:sp>
      </p:grpSp>
      <p:grpSp>
        <p:nvGrpSpPr>
          <p:cNvPr id="137" name="Grouper"/>
          <p:cNvGrpSpPr/>
          <p:nvPr/>
        </p:nvGrpSpPr>
        <p:grpSpPr>
          <a:xfrm>
            <a:off x="2886703" y="3280866"/>
            <a:ext cx="5173994" cy="3776068"/>
            <a:chOff x="0" y="0"/>
            <a:chExt cx="5173993" cy="3776067"/>
          </a:xfrm>
        </p:grpSpPr>
        <p:sp>
          <p:nvSpPr>
            <p:cNvPr id="135" name="Ovale"/>
            <p:cNvSpPr/>
            <p:nvPr/>
          </p:nvSpPr>
          <p:spPr>
            <a:xfrm>
              <a:off x="0" y="0"/>
              <a:ext cx="5173994" cy="3776068"/>
            </a:xfrm>
            <a:prstGeom prst="ellipse">
              <a:avLst/>
            </a:prstGeom>
            <a:noFill/>
            <a:ln w="38100" cap="flat">
              <a:solidFill>
                <a:schemeClr val="accent1">
                  <a:hueOff val="118245"/>
                  <a:lumOff val="-1137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" name="Ste-Blandine…"/>
            <p:cNvSpPr txBox="1"/>
            <p:nvPr/>
          </p:nvSpPr>
          <p:spPr>
            <a:xfrm>
              <a:off x="955947" y="2328300"/>
              <a:ext cx="2769097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6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Ste-Blandine</a:t>
              </a:r>
            </a:p>
            <a:p>
              <a:pPr>
                <a:defRPr sz="36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pPr>
              <a:r>
                <a:t>à Lyon</a:t>
              </a:r>
            </a:p>
          </p:txBody>
        </p:sp>
      </p:grpSp>
      <p:grpSp>
        <p:nvGrpSpPr>
          <p:cNvPr id="140" name="Grouper"/>
          <p:cNvGrpSpPr/>
          <p:nvPr/>
        </p:nvGrpSpPr>
        <p:grpSpPr>
          <a:xfrm>
            <a:off x="151970" y="1968533"/>
            <a:ext cx="5173994" cy="3776068"/>
            <a:chOff x="0" y="0"/>
            <a:chExt cx="5173993" cy="3776067"/>
          </a:xfrm>
        </p:grpSpPr>
        <p:sp>
          <p:nvSpPr>
            <p:cNvPr id="138" name="Ovale"/>
            <p:cNvSpPr/>
            <p:nvPr/>
          </p:nvSpPr>
          <p:spPr>
            <a:xfrm>
              <a:off x="0" y="0"/>
              <a:ext cx="5173994" cy="3776068"/>
            </a:xfrm>
            <a:prstGeom prst="ellipse">
              <a:avLst/>
            </a:prstGeom>
            <a:noFill/>
            <a:ln w="38100" cap="flat">
              <a:solidFill>
                <a:schemeClr val="accent1">
                  <a:hueOff val="118245"/>
                  <a:lumOff val="-1137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Et d’autres…"/>
            <p:cNvSpPr txBox="1"/>
            <p:nvPr/>
          </p:nvSpPr>
          <p:spPr>
            <a:xfrm>
              <a:off x="231898" y="1564183"/>
              <a:ext cx="269319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 b="0">
                  <a:solidFill>
                    <a:schemeClr val="accent1">
                      <a:hueOff val="373667"/>
                      <a:lumOff val="-17254"/>
                    </a:schemeClr>
                  </a:solidFill>
                  <a:latin typeface="Britannic Bold"/>
                  <a:ea typeface="Britannic Bold"/>
                  <a:cs typeface="Britannic Bold"/>
                  <a:sym typeface="Britannic Bold"/>
                </a:defRPr>
              </a:lvl1pPr>
            </a:lstStyle>
            <a:p>
              <a:r>
                <a:t>Et d’autres…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37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37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6" animBg="1" advAuto="0"/>
      <p:bldP spid="128" grpId="1" animBg="1" advAuto="0"/>
      <p:bldP spid="131" grpId="2" animBg="1" advAuto="0"/>
      <p:bldP spid="134" grpId="3" animBg="1" advAuto="0"/>
      <p:bldP spid="137" grpId="4" animBg="1" advAuto="0"/>
      <p:bldP spid="140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Figure"/>
          <p:cNvSpPr/>
          <p:nvPr/>
        </p:nvSpPr>
        <p:spPr>
          <a:xfrm>
            <a:off x="7897992" y="4553017"/>
            <a:ext cx="1338687" cy="1304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82"/>
                </a:moveTo>
                <a:lnTo>
                  <a:pt x="664" y="12384"/>
                </a:lnTo>
                <a:lnTo>
                  <a:pt x="1557" y="7584"/>
                </a:lnTo>
                <a:lnTo>
                  <a:pt x="2968" y="2512"/>
                </a:lnTo>
                <a:lnTo>
                  <a:pt x="8804" y="906"/>
                </a:lnTo>
                <a:lnTo>
                  <a:pt x="13852" y="406"/>
                </a:lnTo>
                <a:lnTo>
                  <a:pt x="18002" y="0"/>
                </a:lnTo>
                <a:lnTo>
                  <a:pt x="19845" y="6599"/>
                </a:lnTo>
                <a:lnTo>
                  <a:pt x="20854" y="11197"/>
                </a:lnTo>
                <a:lnTo>
                  <a:pt x="21600" y="20410"/>
                </a:lnTo>
                <a:lnTo>
                  <a:pt x="16365" y="21247"/>
                </a:lnTo>
                <a:lnTo>
                  <a:pt x="12294" y="21475"/>
                </a:lnTo>
                <a:lnTo>
                  <a:pt x="7388" y="21600"/>
                </a:lnTo>
                <a:lnTo>
                  <a:pt x="64" y="21387"/>
                </a:lnTo>
                <a:lnTo>
                  <a:pt x="0" y="20282"/>
                </a:lnTo>
                <a:close/>
              </a:path>
            </a:pathLst>
          </a:custGeom>
          <a:solidFill>
            <a:schemeClr val="accent5"/>
          </a:solidFill>
          <a:ln w="63500">
            <a:solidFill>
              <a:schemeClr val="accent1">
                <a:hueOff val="373667"/>
                <a:lumOff val="-1725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4" name="Les points en commun…"/>
          <p:cNvSpPr txBox="1"/>
          <p:nvPr/>
        </p:nvSpPr>
        <p:spPr>
          <a:xfrm>
            <a:off x="430361" y="1384300"/>
            <a:ext cx="10823278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Les points en commun</a:t>
            </a:r>
          </a:p>
          <a:p>
            <a: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des communautés « renouvelées 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ntr" presetSubtype="10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37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37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2" animBg="1" advAuto="0"/>
      <p:bldP spid="14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1. Un « non, c’est assez ! »"/>
          <p:cNvSpPr txBox="1"/>
          <p:nvPr/>
        </p:nvSpPr>
        <p:spPr>
          <a:xfrm>
            <a:off x="668386" y="929216"/>
            <a:ext cx="8721627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1. Un « non, c’est assez ! » </a:t>
            </a:r>
          </a:p>
        </p:txBody>
      </p:sp>
      <p:pic>
        <p:nvPicPr>
          <p:cNvPr id="148" name="poing.jpg" descr="poin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133" y="2971800"/>
            <a:ext cx="5034427" cy="5034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top.png" descr="Sto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3155" y="2650480"/>
            <a:ext cx="5677066" cy="5677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2. Une équipe… solidaire"/>
          <p:cNvSpPr txBox="1"/>
          <p:nvPr/>
        </p:nvSpPr>
        <p:spPr>
          <a:xfrm>
            <a:off x="916682" y="929216"/>
            <a:ext cx="8225037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2. Une équipe… solidaire </a:t>
            </a:r>
          </a:p>
        </p:txBody>
      </p:sp>
      <p:pic>
        <p:nvPicPr>
          <p:cNvPr id="153" name="Équipe solidaire.png" descr="Équipe solidai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0411" y="2440815"/>
            <a:ext cx="10623978" cy="7588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businessman-with-binoculars_BFu7P8RBs.jpg" descr="businessman-with-binoculars_BFu7P8RB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800" y="-84667"/>
            <a:ext cx="14884400" cy="992293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3. Une vision et un projet d’évangélisation"/>
          <p:cNvSpPr txBox="1"/>
          <p:nvPr/>
        </p:nvSpPr>
        <p:spPr>
          <a:xfrm>
            <a:off x="874142" y="503766"/>
            <a:ext cx="8310117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3. Une vision et un projet d’évangélisation</a:t>
            </a:r>
          </a:p>
        </p:txBody>
      </p:sp>
      <p:sp>
        <p:nvSpPr>
          <p:cNvPr id="158" name="Vision…"/>
          <p:cNvSpPr txBox="1"/>
          <p:nvPr/>
        </p:nvSpPr>
        <p:spPr>
          <a:xfrm>
            <a:off x="6717341" y="3403600"/>
            <a:ext cx="5632252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9600">
                <a:solidFill>
                  <a:schemeClr val="accent1">
                    <a:hueOff val="373667"/>
                    <a:lumOff val="-17254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Vision</a:t>
            </a:r>
          </a:p>
          <a:p>
            <a:pPr algn="l">
              <a:defRPr sz="9600">
                <a:solidFill>
                  <a:schemeClr val="accent1">
                    <a:hueOff val="373667"/>
                    <a:lumOff val="-17254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&amp; Mission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4. Un « mécanisme » d’évangélisation"/>
          <p:cNvSpPr txBox="1"/>
          <p:nvPr/>
        </p:nvSpPr>
        <p:spPr>
          <a:xfrm>
            <a:off x="341915" y="810683"/>
            <a:ext cx="1188070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4. Un « mécanisme » d’évangélisation</a:t>
            </a:r>
          </a:p>
        </p:txBody>
      </p:sp>
      <p:pic>
        <p:nvPicPr>
          <p:cNvPr id="162" name="Engrenage.png" descr="Engren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133" y="1794933"/>
            <a:ext cx="130048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5. Le soin du dimanche"/>
          <p:cNvSpPr txBox="1"/>
          <p:nvPr/>
        </p:nvSpPr>
        <p:spPr>
          <a:xfrm>
            <a:off x="694894" y="776816"/>
            <a:ext cx="748327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5. Le soin du dimanche</a:t>
            </a:r>
          </a:p>
        </p:txBody>
      </p:sp>
      <p:pic>
        <p:nvPicPr>
          <p:cNvPr id="166" name="battement coeur-crayon.jpg" descr="battement coeur-cray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334" y="2624318"/>
            <a:ext cx="7808603" cy="45049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ccueil"/>
          <p:cNvSpPr txBox="1"/>
          <p:nvPr/>
        </p:nvSpPr>
        <p:spPr>
          <a:xfrm>
            <a:off x="7879026" y="2084916"/>
            <a:ext cx="2665414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Accueil</a:t>
            </a:r>
          </a:p>
        </p:txBody>
      </p:sp>
      <p:sp>
        <p:nvSpPr>
          <p:cNvPr id="168" name="Chant"/>
          <p:cNvSpPr txBox="1"/>
          <p:nvPr/>
        </p:nvSpPr>
        <p:spPr>
          <a:xfrm>
            <a:off x="7879026" y="3431116"/>
            <a:ext cx="2211389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Chant</a:t>
            </a:r>
          </a:p>
        </p:txBody>
      </p:sp>
      <p:sp>
        <p:nvSpPr>
          <p:cNvPr id="169" name="Participation"/>
          <p:cNvSpPr txBox="1"/>
          <p:nvPr/>
        </p:nvSpPr>
        <p:spPr>
          <a:xfrm>
            <a:off x="7879026" y="4777316"/>
            <a:ext cx="475416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Participation</a:t>
            </a:r>
          </a:p>
        </p:txBody>
      </p:sp>
      <p:sp>
        <p:nvSpPr>
          <p:cNvPr id="170" name="Homélie"/>
          <p:cNvSpPr txBox="1"/>
          <p:nvPr/>
        </p:nvSpPr>
        <p:spPr>
          <a:xfrm>
            <a:off x="7879026" y="6212416"/>
            <a:ext cx="30202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Homélie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7" grpId="2" animBg="1" advAuto="0"/>
      <p:bldP spid="168" grpId="3" animBg="1" advAuto="0"/>
      <p:bldP spid="169" grpId="4" animBg="1" advAuto="0"/>
      <p:bldP spid="170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25" y="-1271224"/>
            <a:ext cx="13743848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6. Les petits groupes d’appartenance"/>
          <p:cNvSpPr txBox="1"/>
          <p:nvPr/>
        </p:nvSpPr>
        <p:spPr>
          <a:xfrm>
            <a:off x="287866" y="522816"/>
            <a:ext cx="1182514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600" b="0">
                <a:solidFill>
                  <a:schemeClr val="accent1">
                    <a:hueOff val="373667"/>
                    <a:lumOff val="-1725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6. Les petits groupes d’appartenance</a:t>
            </a:r>
          </a:p>
        </p:txBody>
      </p:sp>
      <p:pic>
        <p:nvPicPr>
          <p:cNvPr id="174" name="Petit groupe.png" descr="Petit group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8742" y="3003153"/>
            <a:ext cx="5271839" cy="329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etit groupe 3.png" descr="Petit groupe 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3417" y="969606"/>
            <a:ext cx="5145517" cy="3215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etit groupe 1.png" descr="Petit groupe 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198534"/>
            <a:ext cx="6227627" cy="389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etit groupe 5.png" descr="Petit groupe 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1120" y="6034263"/>
            <a:ext cx="5944166" cy="3715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etit groupe 4.png" descr="Petit groupe 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800" y="5021130"/>
            <a:ext cx="4083580" cy="408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etit groupe 6.png" descr="Petit groupe 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49339" y="4148951"/>
            <a:ext cx="4927316" cy="4927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Macintosh PowerPoint</Application>
  <PresentationFormat>Personnalisé</PresentationFormat>
  <Paragraphs>49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Britannic Bold</vt:lpstr>
      <vt:lpstr>Cambria</vt:lpstr>
      <vt:lpstr>Helvetica Neue</vt:lpstr>
      <vt:lpstr>Helvetica Neue Light</vt:lpstr>
      <vt:lpstr>Helvetica Neue Medium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Daniel Desmarquis</cp:lastModifiedBy>
  <cp:revision>1</cp:revision>
  <dcterms:modified xsi:type="dcterms:W3CDTF">2017-09-18T23:55:03Z</dcterms:modified>
</cp:coreProperties>
</file>