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 userDrawn="1">
          <p15:clr>
            <a:srgbClr val="A4A3A4"/>
          </p15:clr>
        </p15:guide>
        <p15:guide id="2" pos="40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 showGuides="1">
      <p:cViewPr varScale="1">
        <p:scale>
          <a:sx n="84" d="100"/>
          <a:sy n="84" d="100"/>
        </p:scale>
        <p:origin x="1880" y="19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19250" y="6731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8919"/>
            <a:ext cx="5334001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, puces e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67" name="Texte niveau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6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jpeg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Homme derrière pancarte.jpg" descr="Homme derrière pancart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2893" y="-161249"/>
            <a:ext cx="13110586" cy="1548591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2017 -  2018"/>
          <p:cNvSpPr txBox="1"/>
          <p:nvPr/>
        </p:nvSpPr>
        <p:spPr>
          <a:xfrm>
            <a:off x="2873449" y="6083300"/>
            <a:ext cx="7105502" cy="1955801"/>
          </a:xfrm>
          <a:prstGeom prst="rect">
            <a:avLst/>
          </a:prstGeom>
          <a:ln w="12700">
            <a:miter lim="400000"/>
          </a:ln>
          <a:effectLst>
            <a:outerShdw blurRad="203200" dist="74102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 b="0">
                <a:solidFill>
                  <a:schemeClr val="accent1">
                    <a:lumOff val="13529"/>
                  </a:schemeClr>
                </a:solidFill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2017 -  2018</a:t>
            </a:r>
          </a:p>
        </p:txBody>
      </p:sp>
      <p:grpSp>
        <p:nvGrpSpPr>
          <p:cNvPr id="123" name="Grouper"/>
          <p:cNvGrpSpPr/>
          <p:nvPr/>
        </p:nvGrpSpPr>
        <p:grpSpPr>
          <a:xfrm>
            <a:off x="1113333" y="7977716"/>
            <a:ext cx="10625734" cy="1587501"/>
            <a:chOff x="634999" y="254000"/>
            <a:chExt cx="10625732" cy="1587500"/>
          </a:xfrm>
        </p:grpSpPr>
        <p:sp>
          <p:nvSpPr>
            <p:cNvPr id="121" name="343  Année pastorale"/>
            <p:cNvSpPr txBox="1"/>
            <p:nvPr/>
          </p:nvSpPr>
          <p:spPr>
            <a:xfrm>
              <a:off x="634999" y="254000"/>
              <a:ext cx="10625734" cy="1587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9600" b="0">
                  <a:solidFill>
                    <a:schemeClr val="accent5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r>
                <a:t>343  Année pastorale</a:t>
              </a:r>
            </a:p>
          </p:txBody>
        </p:sp>
        <p:sp>
          <p:nvSpPr>
            <p:cNvPr id="122" name="e"/>
            <p:cNvSpPr txBox="1"/>
            <p:nvPr/>
          </p:nvSpPr>
          <p:spPr>
            <a:xfrm>
              <a:off x="2542959" y="281516"/>
              <a:ext cx="425947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800" b="0">
                  <a:solidFill>
                    <a:schemeClr val="accent5"/>
                  </a:solidFill>
                  <a:latin typeface="Impact"/>
                  <a:ea typeface="Impact"/>
                  <a:cs typeface="Impact"/>
                  <a:sym typeface="Impact"/>
                </a:defRPr>
              </a:lvl1pPr>
            </a:lstStyle>
            <a:p>
              <a:pPr>
                <a:defRPr sz="9600"/>
              </a:pPr>
              <a:r>
                <a:rPr sz="4800"/>
                <a:t>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1" animBg="1" advAuto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G_2910.jpg" descr="IMG_29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019880" y="-90142"/>
            <a:ext cx="14900825" cy="9933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Fond-rouge.jpg" descr="Fond-rou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173" name="L’équipe des Services Diocésains"/>
          <p:cNvSpPr txBox="1"/>
          <p:nvPr/>
        </p:nvSpPr>
        <p:spPr>
          <a:xfrm>
            <a:off x="346087" y="501466"/>
            <a:ext cx="123126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L’équipe des Services Diocésains</a:t>
            </a:r>
          </a:p>
        </p:txBody>
      </p:sp>
      <p:sp>
        <p:nvSpPr>
          <p:cNvPr id="174" name="Cercle"/>
          <p:cNvSpPr/>
          <p:nvPr/>
        </p:nvSpPr>
        <p:spPr>
          <a:xfrm>
            <a:off x="4737100" y="5899977"/>
            <a:ext cx="1374709" cy="137471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" grpId="1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Ressources_humaines.jpg" descr="Ressources_humain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26534" y="-191671"/>
            <a:ext cx="16025042" cy="106549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Fond-rouge.jpg" descr="Fond-rouge.jp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179" name="Cercle"/>
          <p:cNvSpPr/>
          <p:nvPr/>
        </p:nvSpPr>
        <p:spPr>
          <a:xfrm>
            <a:off x="6388100" y="2991677"/>
            <a:ext cx="1374709" cy="137471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0" name="Rectangle"/>
          <p:cNvSpPr/>
          <p:nvPr/>
        </p:nvSpPr>
        <p:spPr>
          <a:xfrm>
            <a:off x="-110067" y="8678333"/>
            <a:ext cx="13620156" cy="1270001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1" name="Équipe du Service des Ressources Humaines en Pastorale"/>
          <p:cNvSpPr txBox="1"/>
          <p:nvPr/>
        </p:nvSpPr>
        <p:spPr>
          <a:xfrm>
            <a:off x="991055" y="8885311"/>
            <a:ext cx="11417910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Équipe du Service des Ressources Humaines en Pastorale</a:t>
            </a:r>
          </a:p>
        </p:txBody>
      </p:sp>
      <p:sp>
        <p:nvSpPr>
          <p:cNvPr id="182" name="L’équipe des Services Diocésains"/>
          <p:cNvSpPr txBox="1"/>
          <p:nvPr/>
        </p:nvSpPr>
        <p:spPr>
          <a:xfrm>
            <a:off x="346087" y="501466"/>
            <a:ext cx="123126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L’équipe des Services Diocésains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Chancellerie.jpg" descr="Chancelleri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869" y="83461"/>
            <a:ext cx="14010880" cy="9315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186" name="Ovale"/>
          <p:cNvSpPr/>
          <p:nvPr/>
        </p:nvSpPr>
        <p:spPr>
          <a:xfrm>
            <a:off x="7522633" y="2399010"/>
            <a:ext cx="1589419" cy="2159001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Rectangle"/>
          <p:cNvSpPr/>
          <p:nvPr/>
        </p:nvSpPr>
        <p:spPr>
          <a:xfrm>
            <a:off x="-110067" y="8678333"/>
            <a:ext cx="13620156" cy="1270001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8" name="Équipe de la Chancellerie"/>
          <p:cNvSpPr txBox="1"/>
          <p:nvPr/>
        </p:nvSpPr>
        <p:spPr>
          <a:xfrm>
            <a:off x="4182921" y="8885311"/>
            <a:ext cx="5034179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Équipe de la Chancellerie</a:t>
            </a:r>
          </a:p>
        </p:txBody>
      </p:sp>
      <p:sp>
        <p:nvSpPr>
          <p:cNvPr id="189" name="L’équipe des Services Diocésains"/>
          <p:cNvSpPr txBox="1"/>
          <p:nvPr/>
        </p:nvSpPr>
        <p:spPr>
          <a:xfrm>
            <a:off x="346087" y="501466"/>
            <a:ext cx="123126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L’équipe des Services Diocésains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Administration.jpg" descr="Administratio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279320" y="-867523"/>
            <a:ext cx="16565828" cy="11014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193" name="Ovale"/>
          <p:cNvSpPr/>
          <p:nvPr/>
        </p:nvSpPr>
        <p:spPr>
          <a:xfrm>
            <a:off x="3589138" y="2890077"/>
            <a:ext cx="1543580" cy="181385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4" name="Rectangle"/>
          <p:cNvSpPr/>
          <p:nvPr/>
        </p:nvSpPr>
        <p:spPr>
          <a:xfrm>
            <a:off x="-110067" y="8678333"/>
            <a:ext cx="13620156" cy="1270001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5" name="Équipe de l’Administration"/>
          <p:cNvSpPr txBox="1"/>
          <p:nvPr/>
        </p:nvSpPr>
        <p:spPr>
          <a:xfrm>
            <a:off x="4092903" y="8885311"/>
            <a:ext cx="5214215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Équipe de l’Administration</a:t>
            </a:r>
          </a:p>
        </p:txBody>
      </p:sp>
      <p:sp>
        <p:nvSpPr>
          <p:cNvPr id="196" name="L’équipe des Services Diocésains"/>
          <p:cNvSpPr txBox="1"/>
          <p:nvPr/>
        </p:nvSpPr>
        <p:spPr>
          <a:xfrm>
            <a:off x="346087" y="501466"/>
            <a:ext cx="123126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L’équipe des Services Diocésains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" grpId="1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Communications.jpg" descr="Communications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56135" y="-244815"/>
            <a:ext cx="16628270" cy="11056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200" name="Ovale"/>
          <p:cNvSpPr/>
          <p:nvPr/>
        </p:nvSpPr>
        <p:spPr>
          <a:xfrm>
            <a:off x="9143272" y="2263544"/>
            <a:ext cx="1598282" cy="2051512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1" name="Rectangle"/>
          <p:cNvSpPr/>
          <p:nvPr/>
        </p:nvSpPr>
        <p:spPr>
          <a:xfrm>
            <a:off x="-110067" y="8678333"/>
            <a:ext cx="13620156" cy="1270001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2" name="Équipe du Service des Communications"/>
          <p:cNvSpPr txBox="1"/>
          <p:nvPr/>
        </p:nvSpPr>
        <p:spPr>
          <a:xfrm>
            <a:off x="2786530" y="8885311"/>
            <a:ext cx="7826960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Équipe du Service des Communications</a:t>
            </a:r>
          </a:p>
        </p:txBody>
      </p:sp>
      <p:sp>
        <p:nvSpPr>
          <p:cNvPr id="203" name="L’équipe des Services Diocésains"/>
          <p:cNvSpPr txBox="1"/>
          <p:nvPr/>
        </p:nvSpPr>
        <p:spPr>
          <a:xfrm>
            <a:off x="346087" y="501466"/>
            <a:ext cx="123126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L’équipe des Services Diocésains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ecretariat.jpg" descr="Secretariat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91129"/>
            <a:ext cx="13004801" cy="864680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207" name="Rectangle"/>
          <p:cNvSpPr/>
          <p:nvPr/>
        </p:nvSpPr>
        <p:spPr>
          <a:xfrm>
            <a:off x="-110067" y="8678333"/>
            <a:ext cx="13620156" cy="1270001"/>
          </a:xfrm>
          <a:prstGeom prst="rect">
            <a:avLst/>
          </a:prstGeom>
          <a:solidFill>
            <a:schemeClr val="accent1">
              <a:lumOff val="13529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8" name="Équipe de soutien: secrétariat, accueil, entretien, réception…"/>
          <p:cNvSpPr txBox="1"/>
          <p:nvPr/>
        </p:nvSpPr>
        <p:spPr>
          <a:xfrm>
            <a:off x="671828" y="8885311"/>
            <a:ext cx="12056365" cy="5851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r>
              <a:t>Équipe de soutien: secrétariat, accueil, entretien, réception… </a:t>
            </a:r>
          </a:p>
        </p:txBody>
      </p:sp>
      <p:sp>
        <p:nvSpPr>
          <p:cNvPr id="209" name="L’équipe des Services Diocésains"/>
          <p:cNvSpPr txBox="1"/>
          <p:nvPr/>
        </p:nvSpPr>
        <p:spPr>
          <a:xfrm>
            <a:off x="346087" y="501466"/>
            <a:ext cx="12312626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L’équipe des Services Diocésains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6916" y="-111959"/>
            <a:ext cx="13418032" cy="1693113"/>
          </a:xfrm>
          <a:prstGeom prst="rect">
            <a:avLst/>
          </a:prstGeom>
        </p:spPr>
      </p:pic>
      <p:sp>
        <p:nvSpPr>
          <p:cNvPr id="213" name="Objet souvenir du lancement de l’année pastorale"/>
          <p:cNvSpPr txBox="1"/>
          <p:nvPr/>
        </p:nvSpPr>
        <p:spPr>
          <a:xfrm>
            <a:off x="261887" y="309147"/>
            <a:ext cx="1248102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Objet souvenir du lancement de l’année pastorale</a:t>
            </a:r>
          </a:p>
        </p:txBody>
      </p:sp>
      <p:pic>
        <p:nvPicPr>
          <p:cNvPr id="214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095182" y="1742241"/>
            <a:ext cx="13418032" cy="1693113"/>
          </a:xfrm>
          <a:prstGeom prst="rect">
            <a:avLst/>
          </a:prstGeom>
        </p:spPr>
      </p:pic>
      <p:sp>
        <p:nvSpPr>
          <p:cNvPr id="215" name="Un outil pour la mission…"/>
          <p:cNvSpPr txBox="1"/>
          <p:nvPr/>
        </p:nvSpPr>
        <p:spPr>
          <a:xfrm>
            <a:off x="414287" y="2163347"/>
            <a:ext cx="6330554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Un outil pour la mission…</a:t>
            </a:r>
          </a:p>
        </p:txBody>
      </p:sp>
      <p:pic>
        <p:nvPicPr>
          <p:cNvPr id="216" name="Objet souvenir.png" descr="Objet souven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944111">
            <a:off x="1032933" y="3725093"/>
            <a:ext cx="5431253" cy="5431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Objet souvenir.png" descr="Objet souveni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12684">
            <a:off x="6968066" y="2403824"/>
            <a:ext cx="5431253" cy="543125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Théophile"/>
          <p:cNvSpPr txBox="1"/>
          <p:nvPr/>
        </p:nvSpPr>
        <p:spPr>
          <a:xfrm rot="20176276">
            <a:off x="1682363" y="5881919"/>
            <a:ext cx="4132393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7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Théophile</a:t>
            </a:r>
          </a:p>
        </p:txBody>
      </p:sp>
      <p:sp>
        <p:nvSpPr>
          <p:cNvPr id="219" name="Merci pour…"/>
          <p:cNvSpPr txBox="1"/>
          <p:nvPr/>
        </p:nvSpPr>
        <p:spPr>
          <a:xfrm rot="224432">
            <a:off x="7489287" y="3849441"/>
            <a:ext cx="4745088" cy="254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Merci pour</a:t>
            </a:r>
          </a:p>
          <a:p>
            <a:pPr>
              <a:defRPr sz="4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les bons</a:t>
            </a:r>
          </a:p>
          <a:p>
            <a:pPr>
              <a:defRPr sz="4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carrés aux dattes !</a:t>
            </a:r>
          </a:p>
          <a:p>
            <a:pPr>
              <a:defRPr sz="40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Théophile</a:t>
            </a:r>
          </a:p>
        </p:txBody>
      </p:sp>
      <p:grpSp>
        <p:nvGrpSpPr>
          <p:cNvPr id="222" name="Grouper"/>
          <p:cNvGrpSpPr/>
          <p:nvPr/>
        </p:nvGrpSpPr>
        <p:grpSpPr>
          <a:xfrm>
            <a:off x="6732621" y="3596441"/>
            <a:ext cx="5902127" cy="5902127"/>
            <a:chOff x="0" y="0"/>
            <a:chExt cx="5902125" cy="5902125"/>
          </a:xfrm>
        </p:grpSpPr>
        <p:pic>
          <p:nvPicPr>
            <p:cNvPr id="220" name="Objet souvenir.png" descr="Objet souvenir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312684">
              <a:off x="235436" y="235436"/>
              <a:ext cx="5431254" cy="543125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584200" dist="130332" dir="5400000" rotWithShape="0">
                <a:srgbClr val="6C6C6C">
                  <a:alpha val="88582"/>
                </a:srgbClr>
              </a:outerShdw>
            </a:effectLst>
          </p:spPr>
        </p:pic>
        <p:sp>
          <p:nvSpPr>
            <p:cNvPr id="221" name="Cynthia,…"/>
            <p:cNvSpPr txBox="1"/>
            <p:nvPr/>
          </p:nvSpPr>
          <p:spPr>
            <a:xfrm rot="224432">
              <a:off x="826773" y="1681062"/>
              <a:ext cx="4581193" cy="2540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4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Cynthia,</a:t>
              </a:r>
            </a:p>
            <a:p>
              <a:pPr algn="l">
                <a:defRPr sz="4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Bon anniversaire! Je prie pour toi.</a:t>
              </a:r>
            </a:p>
            <a:p>
              <a:pPr>
                <a:defRPr sz="4000">
                  <a:solidFill>
                    <a:srgbClr val="000000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  <a:r>
                <a:t>      Théophile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1" animBg="1" advAuto="0"/>
      <p:bldP spid="217" grpId="3" animBg="1" advAuto="0"/>
      <p:bldP spid="218" grpId="2" animBg="1" advAuto="0"/>
      <p:bldP spid="219" grpId="4" animBg="1" advAuto="0"/>
      <p:bldP spid="222" grpId="5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iStock_000035226348_Double.jpg" descr="iStock_000035226348_Doub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5239" y="-715103"/>
            <a:ext cx="15792451" cy="10528301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Toujours plus"/>
          <p:cNvSpPr txBox="1"/>
          <p:nvPr/>
        </p:nvSpPr>
        <p:spPr>
          <a:xfrm>
            <a:off x="3016233" y="530516"/>
            <a:ext cx="5116678" cy="119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600" b="0">
                <a:solidFill>
                  <a:schemeClr val="accent5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r>
              <a:t>Toujours plus</a:t>
            </a:r>
          </a:p>
        </p:txBody>
      </p:sp>
      <p:sp>
        <p:nvSpPr>
          <p:cNvPr id="226" name="Ensemble…"/>
          <p:cNvSpPr txBox="1"/>
          <p:nvPr/>
        </p:nvSpPr>
        <p:spPr>
          <a:xfrm>
            <a:off x="4793869" y="1523576"/>
            <a:ext cx="7778180" cy="4742181"/>
          </a:xfrm>
          <a:prstGeom prst="rect">
            <a:avLst/>
          </a:prstGeom>
          <a:ln w="12700">
            <a:miter lim="400000"/>
          </a:ln>
          <a:effectLst>
            <a:outerShdw blurRad="203200" dist="74102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12400" b="0">
                <a:latin typeface="Impact"/>
                <a:ea typeface="Impact"/>
                <a:cs typeface="Impact"/>
                <a:sym typeface="Impact"/>
              </a:defRPr>
            </a:pPr>
            <a:r>
              <a:t> Ensemble</a:t>
            </a:r>
            <a:endParaRPr sz="9600"/>
          </a:p>
          <a:p>
            <a:pPr algn="l">
              <a:lnSpc>
                <a:spcPct val="80000"/>
              </a:lnSpc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rPr sz="9600"/>
              <a:t>     </a:t>
            </a:r>
            <a:r>
              <a:rPr sz="7200"/>
              <a:t>pour la</a:t>
            </a:r>
          </a:p>
          <a:p>
            <a:pPr algn="l">
              <a:lnSpc>
                <a:spcPct val="80000"/>
              </a:lnSpc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rPr sz="7200"/>
              <a:t>           </a:t>
            </a:r>
            <a:r>
              <a:rPr sz="12400"/>
              <a:t>mission !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Ville de Québec.jpg" descr="Ville de Québe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101824" y="-24826"/>
            <a:ext cx="16200361" cy="9803252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Bonne année pastorale 2017 - 2018"/>
          <p:cNvSpPr txBox="1"/>
          <p:nvPr/>
        </p:nvSpPr>
        <p:spPr>
          <a:xfrm>
            <a:off x="1352651" y="8666008"/>
            <a:ext cx="10299498" cy="820518"/>
          </a:xfrm>
          <a:prstGeom prst="rect">
            <a:avLst/>
          </a:prstGeom>
          <a:ln w="12700">
            <a:miter lim="400000"/>
          </a:ln>
          <a:effectLst>
            <a:outerShdw blurRad="203200" dist="74102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r>
              <a:t>Bonne année pastorale 2017 - 2018</a:t>
            </a:r>
          </a:p>
        </p:txBody>
      </p:sp>
      <p:sp>
        <p:nvSpPr>
          <p:cNvPr id="230" name="Allez !"/>
          <p:cNvSpPr txBox="1"/>
          <p:nvPr/>
        </p:nvSpPr>
        <p:spPr>
          <a:xfrm>
            <a:off x="6724435" y="425450"/>
            <a:ext cx="3992464" cy="229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400" b="0">
                <a:latin typeface="Mistral"/>
                <a:ea typeface="Mistral"/>
                <a:cs typeface="Mistral"/>
                <a:sym typeface="Mistral"/>
              </a:defRPr>
            </a:lvl1pPr>
          </a:lstStyle>
          <a:p>
            <a:r>
              <a:t>Allez !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Proposer…"/>
          <p:cNvSpPr txBox="1"/>
          <p:nvPr/>
        </p:nvSpPr>
        <p:spPr>
          <a:xfrm>
            <a:off x="553228" y="1956474"/>
            <a:ext cx="8011060" cy="72884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4800">
                <a:solidFill>
                  <a:schemeClr val="accent5"/>
                </a:solidFill>
              </a:defRPr>
            </a:pPr>
            <a:r>
              <a:t>Proposer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ou </a:t>
            </a:r>
            <a:r>
              <a:rPr>
                <a:solidFill>
                  <a:schemeClr val="accent5"/>
                </a:solidFill>
              </a:rPr>
              <a:t>renouveler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la rencontre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personnelle et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communautaire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avec le Christ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pour former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des communautés de</a:t>
            </a:r>
          </a:p>
          <a:p>
            <a:pPr algn="l">
              <a:lnSpc>
                <a:spcPct val="110000"/>
              </a:lnSpc>
              <a:defRPr sz="4800">
                <a:solidFill>
                  <a:srgbClr val="000000"/>
                </a:solidFill>
              </a:defRPr>
            </a:pPr>
            <a:r>
              <a:t>« disciples-missionnaires ».</a:t>
            </a:r>
          </a:p>
        </p:txBody>
      </p:sp>
      <p:pic>
        <p:nvPicPr>
          <p:cNvPr id="127" name="Jésus et Pierre couleur.png" descr="Jésus et Pierre couleur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67504" y="1534740"/>
            <a:ext cx="4316585" cy="7288453"/>
          </a:xfrm>
          <a:prstGeom prst="rect">
            <a:avLst/>
          </a:prstGeom>
          <a:ln w="12700">
            <a:miter lim="400000"/>
          </a:ln>
          <a:effectLst>
            <a:outerShdw blurRad="279400" dist="126996" dir="5400000" rotWithShape="0">
              <a:srgbClr val="FFFFFF">
                <a:alpha val="94185"/>
              </a:srgbClr>
            </a:outerShdw>
          </a:effectLst>
        </p:spPr>
      </p:pic>
      <p:sp>
        <p:nvSpPr>
          <p:cNvPr id="128" name="Énoncé de La vision diocésaine"/>
          <p:cNvSpPr txBox="1"/>
          <p:nvPr/>
        </p:nvSpPr>
        <p:spPr>
          <a:xfrm>
            <a:off x="544626" y="378460"/>
            <a:ext cx="11915547" cy="716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 b="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  <a:latin typeface="Ashley Inline MT Std"/>
                <a:ea typeface="Ashley Inline MT Std"/>
                <a:cs typeface="Ashley Inline MT Std"/>
                <a:sym typeface="Ashley Inline MT Std"/>
              </a:defRPr>
            </a:lvl1pPr>
          </a:lstStyle>
          <a:p>
            <a:r>
              <a:t>Énoncé de La vision diocésaine</a:t>
            </a:r>
          </a:p>
        </p:txBody>
      </p:sp>
      <p:pic>
        <p:nvPicPr>
          <p:cNvPr id="129" name="Ligne" descr="Lig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3107" y="1078309"/>
            <a:ext cx="11878586" cy="1905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" presetID="9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9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2" animBg="1" advAuto="0"/>
      <p:bldP spid="127" grpId="3" animBg="1" advAuto="0"/>
      <p:bldP spid="129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9524" y="-2689390"/>
            <a:ext cx="13743848" cy="13743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Croix monde au centre.png" descr="Croix monde au centr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76829" y="894523"/>
            <a:ext cx="7272438" cy="7272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Croix monde à l'extérieur.png" descr="Croix monde à l'extérieu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4387" y="255520"/>
            <a:ext cx="6577264" cy="85504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1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509" y="-52722"/>
            <a:ext cx="11129782" cy="1993739"/>
          </a:xfrm>
          <a:prstGeom prst="rect">
            <a:avLst/>
          </a:prstGeom>
        </p:spPr>
      </p:pic>
      <p:sp>
        <p:nvSpPr>
          <p:cNvPr id="139" name="Le leadership partagé…"/>
          <p:cNvSpPr txBox="1"/>
          <p:nvPr/>
        </p:nvSpPr>
        <p:spPr>
          <a:xfrm>
            <a:off x="2474366" y="525047"/>
            <a:ext cx="5905501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Le leadership partagé…</a:t>
            </a:r>
          </a:p>
        </p:txBody>
      </p:sp>
      <p:sp>
        <p:nvSpPr>
          <p:cNvPr id="140" name="La coresponsabilité exige un changement de mentalité touchant,…"/>
          <p:cNvSpPr txBox="1"/>
          <p:nvPr/>
        </p:nvSpPr>
        <p:spPr>
          <a:xfrm>
            <a:off x="664788" y="1971047"/>
            <a:ext cx="11675224" cy="7564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La coresponsabilité</a:t>
            </a:r>
            <a:r>
              <a:t> </a:t>
            </a:r>
            <a:r>
              <a:rPr>
                <a:solidFill>
                  <a:srgbClr val="000000"/>
                </a:solidFill>
              </a:rPr>
              <a:t>exige un changement de mentalité touchant,</a:t>
            </a:r>
          </a:p>
          <a:p>
            <a:pPr algn="l"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en particulier,</a:t>
            </a:r>
          </a:p>
          <a:p>
            <a:pPr algn="l"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au rôle des laïcs dans l’Église,</a:t>
            </a:r>
          </a:p>
          <a:p>
            <a:pPr algn="l"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qui doivent être considérés</a:t>
            </a:r>
          </a:p>
          <a:p>
            <a:pPr algn="l"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non comme des « collaborateurs »</a:t>
            </a:r>
          </a:p>
          <a:p>
            <a:pPr algn="l"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du clergé, mais comme des personnes réellement </a:t>
            </a:r>
            <a:r>
              <a:rPr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rPr>
              <a:t>« coresponsables »</a:t>
            </a:r>
          </a:p>
          <a:p>
            <a:pPr algn="l">
              <a:lnSpc>
                <a:spcPct val="140000"/>
              </a:lnSpc>
              <a:defRPr sz="48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de l’existence et de l’action de l’Église.</a:t>
            </a:r>
          </a:p>
          <a:p>
            <a:pPr lvl="8" algn="l">
              <a:lnSpc>
                <a:spcPct val="140000"/>
              </a:lnSpc>
              <a:defRPr sz="3600">
                <a:solidFill>
                  <a:schemeClr val="accent1">
                    <a:hueOff val="373667"/>
                    <a:lumOff val="-17254"/>
                  </a:schemeClr>
                </a:solidFill>
              </a:defRPr>
            </a:pPr>
            <a:r>
              <a:rPr>
                <a:solidFill>
                  <a:srgbClr val="000000"/>
                </a:solidFill>
              </a:rPr>
              <a:t>                                                Benoît XVI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509" y="-52722"/>
            <a:ext cx="11129782" cy="1993739"/>
          </a:xfrm>
          <a:prstGeom prst="rect">
            <a:avLst/>
          </a:prstGeom>
        </p:spPr>
      </p:pic>
      <p:sp>
        <p:nvSpPr>
          <p:cNvPr id="144" name="Les traits du leadership partagé"/>
          <p:cNvSpPr txBox="1"/>
          <p:nvPr/>
        </p:nvSpPr>
        <p:spPr>
          <a:xfrm>
            <a:off x="2474366" y="525047"/>
            <a:ext cx="80560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Les traits du leadership partagé</a:t>
            </a:r>
          </a:p>
        </p:txBody>
      </p:sp>
      <p:sp>
        <p:nvSpPr>
          <p:cNvPr id="145" name="Un leader…"/>
          <p:cNvSpPr txBox="1"/>
          <p:nvPr/>
        </p:nvSpPr>
        <p:spPr>
          <a:xfrm>
            <a:off x="452170" y="2314304"/>
            <a:ext cx="5501889" cy="1949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2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defRPr>
            </a:pPr>
            <a:r>
              <a:rPr b="0">
                <a:latin typeface="Helvetica"/>
                <a:ea typeface="Helvetica"/>
                <a:cs typeface="Helvetica"/>
                <a:sym typeface="Helvetica"/>
              </a:rPr>
              <a:t>Un leader…</a:t>
            </a:r>
            <a:r>
              <a:t> </a:t>
            </a:r>
          </a:p>
        </p:txBody>
      </p:sp>
      <p:sp>
        <p:nvSpPr>
          <p:cNvPr id="146" name="pas un travailleur autonome, seul, isolé"/>
          <p:cNvSpPr txBox="1"/>
          <p:nvPr/>
        </p:nvSpPr>
        <p:spPr>
          <a:xfrm>
            <a:off x="582422" y="3950074"/>
            <a:ext cx="12123878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66750" indent="-666750" algn="l">
              <a:buSzPct val="145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r>
              <a:t>pas un travailleur autonome, seul, isolé</a:t>
            </a:r>
          </a:p>
        </p:txBody>
      </p:sp>
      <p:sp>
        <p:nvSpPr>
          <p:cNvPr id="147" name="travaille en collaboration, en équipe,…"/>
          <p:cNvSpPr txBox="1"/>
          <p:nvPr/>
        </p:nvSpPr>
        <p:spPr>
          <a:xfrm>
            <a:off x="582422" y="5076141"/>
            <a:ext cx="11468558" cy="1557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666750" indent="-666750" algn="l">
              <a:buSzPct val="145000"/>
              <a:buChar char="•"/>
              <a:defRPr sz="4800">
                <a:solidFill>
                  <a:srgbClr val="000000"/>
                </a:solidFill>
              </a:defRPr>
            </a:pPr>
            <a:r>
              <a:t>travaille en collaboration, en équipe,</a:t>
            </a:r>
          </a:p>
          <a:p>
            <a:pPr algn="l">
              <a:defRPr sz="4800">
                <a:solidFill>
                  <a:srgbClr val="000000"/>
                </a:solidFill>
              </a:defRPr>
            </a:pPr>
            <a:r>
              <a:t>    fait confiance</a:t>
            </a:r>
          </a:p>
        </p:txBody>
      </p:sp>
      <p:sp>
        <p:nvSpPr>
          <p:cNvPr id="148" name="sait déléguer"/>
          <p:cNvSpPr txBox="1"/>
          <p:nvPr/>
        </p:nvSpPr>
        <p:spPr>
          <a:xfrm>
            <a:off x="582422" y="7147950"/>
            <a:ext cx="4550208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66750" indent="-666750" algn="l">
              <a:buSzPct val="145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r>
              <a:t>sait déléguer</a:t>
            </a:r>
          </a:p>
        </p:txBody>
      </p:sp>
      <p:sp>
        <p:nvSpPr>
          <p:cNvPr id="149" name="sait consulter"/>
          <p:cNvSpPr txBox="1"/>
          <p:nvPr/>
        </p:nvSpPr>
        <p:spPr>
          <a:xfrm>
            <a:off x="582422" y="8341750"/>
            <a:ext cx="4731259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66750" indent="-666750" algn="l">
              <a:buSzPct val="145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r>
              <a:t>sait consulter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3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3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 advAuto="0"/>
      <p:bldP spid="147" grpId="2" animBg="1" advAuto="0"/>
      <p:bldP spid="148" grpId="3" animBg="1" advAuto="0"/>
      <p:bldP spid="149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Coup pinceaux jaune.jpg" descr="Coup pinceaux jaun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7541" y="-1995124"/>
            <a:ext cx="13743847" cy="1374384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37509" y="-52722"/>
            <a:ext cx="11129782" cy="1993739"/>
          </a:xfrm>
          <a:prstGeom prst="rect">
            <a:avLst/>
          </a:prstGeom>
        </p:spPr>
      </p:pic>
      <p:sp>
        <p:nvSpPr>
          <p:cNvPr id="153" name="Les traits du leadership partagé"/>
          <p:cNvSpPr txBox="1"/>
          <p:nvPr/>
        </p:nvSpPr>
        <p:spPr>
          <a:xfrm>
            <a:off x="2474366" y="525047"/>
            <a:ext cx="8056068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800" b="0">
                <a:latin typeface="Impact"/>
                <a:ea typeface="Impact"/>
                <a:cs typeface="Impact"/>
                <a:sym typeface="Impact"/>
              </a:defRPr>
            </a:lvl1pPr>
          </a:lstStyle>
          <a:p>
            <a:r>
              <a:t>Les traits du leadership partagé</a:t>
            </a:r>
          </a:p>
        </p:txBody>
      </p:sp>
      <p:sp>
        <p:nvSpPr>
          <p:cNvPr id="154" name="Un leader…"/>
          <p:cNvSpPr txBox="1"/>
          <p:nvPr/>
        </p:nvSpPr>
        <p:spPr>
          <a:xfrm>
            <a:off x="452170" y="2314304"/>
            <a:ext cx="5501889" cy="1949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200">
                <a:solidFill>
                  <a:schemeClr val="accent5">
                    <a:hueOff val="106375"/>
                    <a:satOff val="9554"/>
                    <a:lumOff val="-13516"/>
                  </a:schemeClr>
                </a:solidFill>
              </a:defRPr>
            </a:pPr>
            <a:r>
              <a:rPr b="0">
                <a:latin typeface="Helvetica"/>
                <a:ea typeface="Helvetica"/>
                <a:cs typeface="Helvetica"/>
                <a:sym typeface="Helvetica"/>
              </a:rPr>
              <a:t>Un leader…</a:t>
            </a:r>
            <a:r>
              <a:t> </a:t>
            </a:r>
          </a:p>
        </p:txBody>
      </p:sp>
      <p:sp>
        <p:nvSpPr>
          <p:cNvPr id="155" name="écoute les baptisés"/>
          <p:cNvSpPr txBox="1"/>
          <p:nvPr/>
        </p:nvSpPr>
        <p:spPr>
          <a:xfrm>
            <a:off x="582422" y="3950074"/>
            <a:ext cx="6424118" cy="8205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66750" indent="-666750" algn="l">
              <a:buSzPct val="145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r>
              <a:t>écoute les baptisés</a:t>
            </a:r>
          </a:p>
        </p:txBody>
      </p:sp>
      <p:sp>
        <p:nvSpPr>
          <p:cNvPr id="156" name="bâtit son équipe"/>
          <p:cNvSpPr txBox="1"/>
          <p:nvPr/>
        </p:nvSpPr>
        <p:spPr>
          <a:xfrm>
            <a:off x="610159" y="5215352"/>
            <a:ext cx="5453635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666750" indent="-666750" algn="l">
              <a:buSzPct val="145000"/>
              <a:buChar char="•"/>
              <a:defRPr sz="4800">
                <a:solidFill>
                  <a:srgbClr val="000000"/>
                </a:solidFill>
              </a:defRPr>
            </a:lvl1pPr>
          </a:lstStyle>
          <a:p>
            <a:r>
              <a:t>bâtit son équipe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" grpId="1" animBg="1" advAuto="0"/>
      <p:bldP spid="156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Stock_000035226348_Double.jpg" descr="iStock_000035226348_Doubl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755239" y="-715103"/>
            <a:ext cx="15792451" cy="105283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oujours plus"/>
          <p:cNvSpPr txBox="1"/>
          <p:nvPr/>
        </p:nvSpPr>
        <p:spPr>
          <a:xfrm>
            <a:off x="3050100" y="327316"/>
            <a:ext cx="5116678" cy="119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600" b="0">
                <a:solidFill>
                  <a:schemeClr val="accent5"/>
                </a:solidFill>
                <a:latin typeface="SignPainter-HouseScript"/>
                <a:ea typeface="SignPainter-HouseScript"/>
                <a:cs typeface="SignPainter-HouseScript"/>
                <a:sym typeface="SignPainter-HouseScript"/>
              </a:defRPr>
            </a:lvl1pPr>
          </a:lstStyle>
          <a:p>
            <a:r>
              <a:t>Toujours plus</a:t>
            </a:r>
          </a:p>
        </p:txBody>
      </p:sp>
      <p:sp>
        <p:nvSpPr>
          <p:cNvPr id="160" name="Ensemble…"/>
          <p:cNvSpPr txBox="1"/>
          <p:nvPr/>
        </p:nvSpPr>
        <p:spPr>
          <a:xfrm>
            <a:off x="5014002" y="1489710"/>
            <a:ext cx="7778181" cy="4742181"/>
          </a:xfrm>
          <a:prstGeom prst="rect">
            <a:avLst/>
          </a:prstGeom>
          <a:ln w="12700">
            <a:miter lim="400000"/>
          </a:ln>
          <a:effectLst>
            <a:outerShdw blurRad="203200" dist="74102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80000"/>
              </a:lnSpc>
              <a:defRPr sz="12400" b="0">
                <a:latin typeface="Impact"/>
                <a:ea typeface="Impact"/>
                <a:cs typeface="Impact"/>
                <a:sym typeface="Impact"/>
              </a:defRPr>
            </a:pPr>
            <a:r>
              <a:t> Ensemble</a:t>
            </a:r>
            <a:endParaRPr sz="9600"/>
          </a:p>
          <a:p>
            <a:pPr algn="l">
              <a:lnSpc>
                <a:spcPct val="80000"/>
              </a:lnSpc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rPr sz="9600"/>
              <a:t>     </a:t>
            </a:r>
            <a:r>
              <a:rPr sz="7200"/>
              <a:t>pour la</a:t>
            </a:r>
          </a:p>
          <a:p>
            <a:pPr algn="l">
              <a:lnSpc>
                <a:spcPct val="80000"/>
              </a:lnSpc>
              <a:defRPr sz="4800" b="0">
                <a:latin typeface="Impact"/>
                <a:ea typeface="Impact"/>
                <a:cs typeface="Impact"/>
                <a:sym typeface="Impact"/>
              </a:defRPr>
            </a:pPr>
            <a:r>
              <a:rPr sz="7200"/>
              <a:t>           </a:t>
            </a:r>
            <a:r>
              <a:rPr sz="12400"/>
              <a:t>mission !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L’équipe…"/>
          <p:cNvSpPr txBox="1"/>
          <p:nvPr/>
        </p:nvSpPr>
        <p:spPr>
          <a:xfrm>
            <a:off x="1065014" y="2457800"/>
            <a:ext cx="10874772" cy="40421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8400">
                <a:latin typeface="Helvetica"/>
                <a:ea typeface="Helvetica"/>
                <a:cs typeface="Helvetica"/>
                <a:sym typeface="Helvetica"/>
              </a:defRPr>
            </a:pPr>
            <a:r>
              <a:rPr dirty="0"/>
              <a:t>L’équipe</a:t>
            </a:r>
          </a:p>
          <a:p>
            <a:pPr>
              <a:defRPr sz="9600">
                <a:latin typeface="Helvetica"/>
                <a:ea typeface="Helvetica"/>
                <a:cs typeface="Helvetica"/>
                <a:sym typeface="Helvetica"/>
              </a:defRPr>
            </a:pPr>
            <a:r>
              <a:rPr sz="7200" dirty="0"/>
              <a:t>des Services Diocésains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Fond bleu numérique.jpg" descr="Fond bleu numériqu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8229" y="0"/>
            <a:ext cx="14560452" cy="133555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Fond-rouge.jpg" descr="Fond-rouge.jp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487822" y="-452824"/>
            <a:ext cx="13836708" cy="2916114"/>
          </a:xfrm>
          <a:prstGeom prst="rect">
            <a:avLst/>
          </a:prstGeom>
        </p:spPr>
      </p:pic>
      <p:sp>
        <p:nvSpPr>
          <p:cNvPr id="166" name="Le Pape, l’Archevêque et les évêques auxiliaires"/>
          <p:cNvSpPr txBox="1"/>
          <p:nvPr/>
        </p:nvSpPr>
        <p:spPr>
          <a:xfrm>
            <a:off x="1833654" y="98340"/>
            <a:ext cx="9337493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dirty="0"/>
              <a:t>Le Pape, l’Archevêque </a:t>
            </a:r>
            <a:endParaRPr lang="fr-CA" dirty="0" smtClean="0"/>
          </a:p>
          <a:p>
            <a:r>
              <a:rPr dirty="0" smtClean="0"/>
              <a:t>et </a:t>
            </a:r>
            <a:r>
              <a:rPr dirty="0"/>
              <a:t>les évêques auxiliaires</a:t>
            </a:r>
          </a:p>
        </p:txBody>
      </p:sp>
      <p:sp>
        <p:nvSpPr>
          <p:cNvPr id="167" name="Cercle"/>
          <p:cNvSpPr/>
          <p:nvPr/>
        </p:nvSpPr>
        <p:spPr>
          <a:xfrm>
            <a:off x="4737100" y="5899977"/>
            <a:ext cx="1374709" cy="1374710"/>
          </a:xfrm>
          <a:prstGeom prst="ellipse">
            <a:avLst/>
          </a:prstGeom>
          <a:ln w="63500">
            <a:solidFill>
              <a:schemeClr val="accent5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68" name="Photo Évêques et Pape4.jpg" descr="Photo Évêques et Pape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232190" y="2110203"/>
            <a:ext cx="14415839" cy="101052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1" animBg="1" advAuto="0"/>
    </p:bld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</Words>
  <Application>Microsoft Macintosh PowerPoint</Application>
  <PresentationFormat>Personnalisé</PresentationFormat>
  <Paragraphs>68</Paragraphs>
  <Slides>18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27" baseType="lpstr">
      <vt:lpstr>Ashley Inline MT Std</vt:lpstr>
      <vt:lpstr>Helvetica</vt:lpstr>
      <vt:lpstr>Helvetica Neue</vt:lpstr>
      <vt:lpstr>Helvetica Neue Light</vt:lpstr>
      <vt:lpstr>Helvetica Neue Medium</vt:lpstr>
      <vt:lpstr>Impact</vt:lpstr>
      <vt:lpstr>Mistral</vt:lpstr>
      <vt:lpstr>SignPainter-HouseScript</vt:lpstr>
      <vt:lpstr>Black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Daniel Desmarquis</cp:lastModifiedBy>
  <cp:revision>1</cp:revision>
  <dcterms:modified xsi:type="dcterms:W3CDTF">2017-09-19T12:33:21Z</dcterms:modified>
</cp:coreProperties>
</file>