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 showGuides="1">
      <p:cViewPr varScale="1">
        <p:scale>
          <a:sx n="84" d="100"/>
          <a:sy n="84" d="100"/>
        </p:scale>
        <p:origin x="1880" y="19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Homme derrière pancarte.jpg" descr="Homme derrière pancar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893" y="-161249"/>
            <a:ext cx="13110586" cy="1548591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2017 -  2018"/>
          <p:cNvSpPr txBox="1"/>
          <p:nvPr/>
        </p:nvSpPr>
        <p:spPr>
          <a:xfrm>
            <a:off x="2873449" y="6083300"/>
            <a:ext cx="7105502" cy="1955801"/>
          </a:xfrm>
          <a:prstGeom prst="rect">
            <a:avLst/>
          </a:prstGeom>
          <a:ln w="12700">
            <a:miter lim="400000"/>
          </a:ln>
          <a:effectLst>
            <a:outerShdw blurRad="203200" dist="74102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 b="0">
                <a:solidFill>
                  <a:schemeClr val="accent1">
                    <a:lumOff val="13529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2017 -  2018</a:t>
            </a:r>
          </a:p>
        </p:txBody>
      </p:sp>
      <p:grpSp>
        <p:nvGrpSpPr>
          <p:cNvPr id="123" name="Grouper"/>
          <p:cNvGrpSpPr/>
          <p:nvPr/>
        </p:nvGrpSpPr>
        <p:grpSpPr>
          <a:xfrm>
            <a:off x="1113333" y="7977716"/>
            <a:ext cx="10625734" cy="1587501"/>
            <a:chOff x="634999" y="254000"/>
            <a:chExt cx="10625732" cy="1587500"/>
          </a:xfrm>
        </p:grpSpPr>
        <p:sp>
          <p:nvSpPr>
            <p:cNvPr id="121" name="343  Année pastorale"/>
            <p:cNvSpPr txBox="1"/>
            <p:nvPr/>
          </p:nvSpPr>
          <p:spPr>
            <a:xfrm>
              <a:off x="634999" y="254000"/>
              <a:ext cx="10625734" cy="158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 b="0">
                  <a:solidFill>
                    <a:schemeClr val="accent5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343  Année pastorale</a:t>
              </a:r>
            </a:p>
          </p:txBody>
        </p:sp>
        <p:sp>
          <p:nvSpPr>
            <p:cNvPr id="122" name="e"/>
            <p:cNvSpPr txBox="1"/>
            <p:nvPr/>
          </p:nvSpPr>
          <p:spPr>
            <a:xfrm>
              <a:off x="2542959" y="281516"/>
              <a:ext cx="42594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 b="0">
                  <a:solidFill>
                    <a:schemeClr val="accent5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>
                <a:defRPr sz="9600"/>
              </a:pPr>
              <a:r>
                <a:rPr sz="4800"/>
                <a:t>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arte Nouvelle-France.jpg" descr="Carte Nouvelle-Fra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5" y="-1606443"/>
            <a:ext cx="13182306" cy="11713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Grouper"/>
          <p:cNvGrpSpPr/>
          <p:nvPr/>
        </p:nvGrpSpPr>
        <p:grpSpPr>
          <a:xfrm>
            <a:off x="-599952" y="-80259"/>
            <a:ext cx="11056096" cy="2438412"/>
            <a:chOff x="-279400" y="-330200"/>
            <a:chExt cx="11056095" cy="2438410"/>
          </a:xfrm>
        </p:grpSpPr>
        <p:pic>
          <p:nvPicPr>
            <p:cNvPr id="126" name="Fond-rouge.jpg" descr="Fond-rouge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79400" y="-330200"/>
              <a:ext cx="11056096" cy="2438411"/>
            </a:xfrm>
            <a:prstGeom prst="rect">
              <a:avLst/>
            </a:prstGeom>
            <a:effectLst/>
          </p:spPr>
        </p:pic>
        <p:sp>
          <p:nvSpPr>
            <p:cNvPr id="127" name="1659 - Arrivée de Mgr François de Laval à Québec…"/>
            <p:cNvSpPr txBox="1"/>
            <p:nvPr/>
          </p:nvSpPr>
          <p:spPr>
            <a:xfrm>
              <a:off x="714152" y="195585"/>
              <a:ext cx="9217671" cy="1386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30000"/>
                </a:lnSpc>
                <a:defRPr sz="3600" b="0">
                  <a:latin typeface="Impact"/>
                  <a:ea typeface="Impact"/>
                  <a:cs typeface="Impact"/>
                  <a:sym typeface="Impact"/>
                </a:defRPr>
              </a:pPr>
              <a:r>
                <a:t>1659 - Arrivée de Mgr François de Laval à Québec</a:t>
              </a:r>
            </a:p>
            <a:p>
              <a:pPr algn="l">
                <a:lnSpc>
                  <a:spcPct val="130000"/>
                </a:lnSpc>
                <a:defRPr sz="3600" b="0">
                  <a:latin typeface="Impact"/>
                  <a:ea typeface="Impact"/>
                  <a:cs typeface="Impact"/>
                  <a:sym typeface="Impact"/>
                </a:defRPr>
              </a:pPr>
              <a:r>
                <a:t>1674 - Érection canonique du Diocèse de Québec</a:t>
              </a:r>
            </a:p>
          </p:txBody>
        </p:sp>
      </p:grpSp>
      <p:grpSp>
        <p:nvGrpSpPr>
          <p:cNvPr id="133" name="Grouper"/>
          <p:cNvGrpSpPr/>
          <p:nvPr/>
        </p:nvGrpSpPr>
        <p:grpSpPr>
          <a:xfrm>
            <a:off x="1237885" y="6864349"/>
            <a:ext cx="10541731" cy="1854202"/>
            <a:chOff x="-101600" y="-101600"/>
            <a:chExt cx="10541728" cy="1854201"/>
          </a:xfrm>
        </p:grpSpPr>
        <p:grpSp>
          <p:nvGrpSpPr>
            <p:cNvPr id="131" name="Rectangle"/>
            <p:cNvGrpSpPr/>
            <p:nvPr/>
          </p:nvGrpSpPr>
          <p:grpSpPr>
            <a:xfrm>
              <a:off x="-101600" y="-101600"/>
              <a:ext cx="10541728" cy="1854201"/>
              <a:chOff x="0" y="0"/>
              <a:chExt cx="10541727" cy="1854200"/>
            </a:xfrm>
          </p:grpSpPr>
          <p:sp>
            <p:nvSpPr>
              <p:cNvPr id="130" name="Rectangle"/>
              <p:cNvSpPr/>
              <p:nvPr/>
            </p:nvSpPr>
            <p:spPr>
              <a:xfrm>
                <a:off x="101600" y="101599"/>
                <a:ext cx="10325828" cy="1511302"/>
              </a:xfrm>
              <a:prstGeom prst="rect">
                <a:avLst/>
              </a:prstGeom>
              <a:solidFill>
                <a:schemeClr val="accent3">
                  <a:hueOff val="820600"/>
                  <a:lumOff val="-19411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9" name="Rectangle" descr="Rectangle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10541728" cy="1854202"/>
              </a:xfrm>
              <a:prstGeom prst="rect">
                <a:avLst/>
              </a:prstGeom>
              <a:effectLst/>
            </p:spPr>
          </p:pic>
        </p:grpSp>
        <p:sp>
          <p:nvSpPr>
            <p:cNvPr id="132" name="Ensemble pour la mission !"/>
            <p:cNvSpPr txBox="1"/>
            <p:nvPr/>
          </p:nvSpPr>
          <p:spPr>
            <a:xfrm>
              <a:off x="111852" y="242688"/>
              <a:ext cx="10102121" cy="1025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6000" dirty="0"/>
                <a:t>Ensemble pour la mission 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33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hemin d'été - vélos.jpg" descr="Chemin d'été - vél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6638" y="-131016"/>
            <a:ext cx="14858076" cy="9879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Grouper"/>
          <p:cNvGrpSpPr/>
          <p:nvPr/>
        </p:nvGrpSpPr>
        <p:grpSpPr>
          <a:xfrm>
            <a:off x="-481419" y="404478"/>
            <a:ext cx="11129782" cy="1993739"/>
            <a:chOff x="-279399" y="-330200"/>
            <a:chExt cx="11129781" cy="1993737"/>
          </a:xfrm>
        </p:grpSpPr>
        <p:pic>
          <p:nvPicPr>
            <p:cNvPr id="136" name="Fond-rouge.jpg" descr="Fond-rouge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79400" y="-330200"/>
              <a:ext cx="11129782" cy="1993738"/>
            </a:xfrm>
            <a:prstGeom prst="rect">
              <a:avLst/>
            </a:prstGeom>
            <a:effectLst/>
          </p:spPr>
        </p:pic>
        <p:sp>
          <p:nvSpPr>
            <p:cNvPr id="137" name="1995  - Synode du Diocèse de Québec"/>
            <p:cNvSpPr txBox="1"/>
            <p:nvPr/>
          </p:nvSpPr>
          <p:spPr>
            <a:xfrm>
              <a:off x="760818" y="183954"/>
              <a:ext cx="9296698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 b="0"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1995  - Synode du Diocèse de Québec</a:t>
              </a:r>
            </a:p>
          </p:txBody>
        </p:sp>
      </p:grpSp>
      <p:grpSp>
        <p:nvGrpSpPr>
          <p:cNvPr id="141" name="Grouper"/>
          <p:cNvGrpSpPr/>
          <p:nvPr/>
        </p:nvGrpSpPr>
        <p:grpSpPr>
          <a:xfrm>
            <a:off x="-481419" y="2071577"/>
            <a:ext cx="11669731" cy="2063141"/>
            <a:chOff x="-279400" y="-330199"/>
            <a:chExt cx="11669730" cy="2063139"/>
          </a:xfrm>
        </p:grpSpPr>
        <p:pic>
          <p:nvPicPr>
            <p:cNvPr id="139" name="Fond-rouge.jpg" descr="Fond-rouge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79400" y="-330200"/>
              <a:ext cx="11669731" cy="2063140"/>
            </a:xfrm>
            <a:prstGeom prst="rect">
              <a:avLst/>
            </a:prstGeom>
            <a:effectLst/>
          </p:spPr>
        </p:pic>
        <p:sp>
          <p:nvSpPr>
            <p:cNvPr id="140" name="2004 - Congrès - avenir des paroisses"/>
            <p:cNvSpPr txBox="1"/>
            <p:nvPr/>
          </p:nvSpPr>
          <p:spPr>
            <a:xfrm>
              <a:off x="760818" y="218656"/>
              <a:ext cx="948035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 b="0"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2004 - Congrès - avenir des paroisses</a:t>
              </a:r>
            </a:p>
          </p:txBody>
        </p:sp>
      </p:grpSp>
      <p:grpSp>
        <p:nvGrpSpPr>
          <p:cNvPr id="144" name="Grouper"/>
          <p:cNvGrpSpPr/>
          <p:nvPr/>
        </p:nvGrpSpPr>
        <p:grpSpPr>
          <a:xfrm>
            <a:off x="-357742" y="3828387"/>
            <a:ext cx="11931800" cy="2096826"/>
            <a:chOff x="-279399" y="-330199"/>
            <a:chExt cx="11931799" cy="2096824"/>
          </a:xfrm>
        </p:grpSpPr>
        <p:pic>
          <p:nvPicPr>
            <p:cNvPr id="142" name="Fond-rouge.jpg" descr="Fond-rouge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79400" y="-330200"/>
              <a:ext cx="11931800" cy="2096825"/>
            </a:xfrm>
            <a:prstGeom prst="rect">
              <a:avLst/>
            </a:prstGeom>
            <a:effectLst/>
          </p:spPr>
        </p:pic>
        <p:sp>
          <p:nvSpPr>
            <p:cNvPr id="143" name="2011  - « La charité du Christ nous presse »"/>
            <p:cNvSpPr txBox="1"/>
            <p:nvPr/>
          </p:nvSpPr>
          <p:spPr>
            <a:xfrm>
              <a:off x="760818" y="235498"/>
              <a:ext cx="1038522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800" b="0"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2011  - « La charité du Christ nous presse »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  <p:bldP spid="141" grpId="2" animBg="1" advAuto="0"/>
      <p:bldP spid="144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763" y="-67734"/>
            <a:ext cx="14574619" cy="1336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074" y="56394"/>
            <a:ext cx="11752652" cy="2558079"/>
          </a:xfrm>
          <a:prstGeom prst="rect">
            <a:avLst/>
          </a:prstGeom>
        </p:spPr>
      </p:pic>
      <p:sp>
        <p:nvSpPr>
          <p:cNvPr id="148" name="Des textes qui alimentent…"/>
          <p:cNvSpPr txBox="1"/>
          <p:nvPr/>
        </p:nvSpPr>
        <p:spPr>
          <a:xfrm>
            <a:off x="2547887" y="520880"/>
            <a:ext cx="790902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t>Des textes qui alimentent</a:t>
            </a:r>
          </a:p>
          <a:p>
            <a:pPr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t>notre réflexion et notre action…</a:t>
            </a:r>
          </a:p>
        </p:txBody>
      </p:sp>
      <p:pic>
        <p:nvPicPr>
          <p:cNvPr id="149" name="La joie de l'Évangile-couverture.jpg" descr="La joie de l'Évangile-couvertur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5466" y="2907148"/>
            <a:ext cx="3426235" cy="4865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la-bible.png" descr="la-bibl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18067" y="3775512"/>
            <a:ext cx="6537450" cy="592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Le_tournant_missionnaire2016.pdf" descr="Le_tournant_missionnaire2016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355818">
            <a:off x="8508230" y="4075731"/>
            <a:ext cx="3926721" cy="5081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2" animBg="1" advAuto="0"/>
      <p:bldP spid="150" grpId="1" animBg="1" advAuto="0"/>
      <p:bldP spid="151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Fond-rouge.jpg" descr="Fond-rou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9952" y="60389"/>
            <a:ext cx="9418722" cy="2157115"/>
          </a:xfrm>
          <a:prstGeom prst="rect">
            <a:avLst/>
          </a:prstGeom>
        </p:spPr>
      </p:pic>
      <p:sp>
        <p:nvSpPr>
          <p:cNvPr id="154" name="La vision diocésaine"/>
          <p:cNvSpPr txBox="1"/>
          <p:nvPr/>
        </p:nvSpPr>
        <p:spPr>
          <a:xfrm>
            <a:off x="270933" y="780806"/>
            <a:ext cx="791413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Ashley Inline MT Std"/>
                <a:ea typeface="Ashley Inline MT Std"/>
                <a:cs typeface="Ashley Inline MT Std"/>
                <a:sym typeface="Ashley Inline MT Std"/>
              </a:defRPr>
            </a:lvl1pPr>
          </a:lstStyle>
          <a:p>
            <a:r>
              <a:t>La vision diocésaine</a:t>
            </a:r>
          </a:p>
        </p:txBody>
      </p:sp>
      <p:sp>
        <p:nvSpPr>
          <p:cNvPr id="155" name="Renouveler la rencontre…"/>
          <p:cNvSpPr txBox="1"/>
          <p:nvPr/>
        </p:nvSpPr>
        <p:spPr>
          <a:xfrm>
            <a:off x="1857095" y="3429674"/>
            <a:ext cx="9290610" cy="434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800"/>
            </a:pPr>
            <a:r>
              <a:t>Renouveler la rencontre</a:t>
            </a:r>
          </a:p>
          <a:p>
            <a:pPr>
              <a:lnSpc>
                <a:spcPct val="120000"/>
              </a:lnSpc>
              <a:defRPr sz="4800"/>
            </a:pPr>
            <a:r>
              <a:t>personnelle et communautaire</a:t>
            </a:r>
          </a:p>
          <a:p>
            <a:pPr>
              <a:lnSpc>
                <a:spcPct val="120000"/>
              </a:lnSpc>
              <a:defRPr sz="4800"/>
            </a:pPr>
            <a:r>
              <a:t>avec le Christ</a:t>
            </a:r>
          </a:p>
          <a:p>
            <a:pPr>
              <a:lnSpc>
                <a:spcPct val="120000"/>
              </a:lnSpc>
              <a:defRPr sz="4800"/>
            </a:pPr>
            <a:r>
              <a:t>pour former des communautés</a:t>
            </a:r>
          </a:p>
          <a:p>
            <a:pPr>
              <a:lnSpc>
                <a:spcPct val="120000"/>
              </a:lnSpc>
              <a:defRPr sz="4800"/>
            </a:pPr>
            <a:r>
              <a:t>de « disciples-missionnaires ».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ond-rouge.jpg" descr="Fond-rou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9952" y="60389"/>
            <a:ext cx="9418722" cy="2157115"/>
          </a:xfrm>
          <a:prstGeom prst="rect">
            <a:avLst/>
          </a:prstGeom>
        </p:spPr>
      </p:pic>
      <p:sp>
        <p:nvSpPr>
          <p:cNvPr id="158" name="La vision diocésaine"/>
          <p:cNvSpPr txBox="1"/>
          <p:nvPr/>
        </p:nvSpPr>
        <p:spPr>
          <a:xfrm>
            <a:off x="270933" y="780806"/>
            <a:ext cx="791413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Ashley Inline MT Std"/>
                <a:ea typeface="Ashley Inline MT Std"/>
                <a:cs typeface="Ashley Inline MT Std"/>
                <a:sym typeface="Ashley Inline MT Std"/>
              </a:defRPr>
            </a:lvl1pPr>
          </a:lstStyle>
          <a:p>
            <a:r>
              <a:t>La vision diocésaine</a:t>
            </a:r>
          </a:p>
        </p:txBody>
      </p:sp>
      <p:sp>
        <p:nvSpPr>
          <p:cNvPr id="159" name="Proposer ou renouveler…"/>
          <p:cNvSpPr txBox="1"/>
          <p:nvPr/>
        </p:nvSpPr>
        <p:spPr>
          <a:xfrm>
            <a:off x="1857095" y="3463615"/>
            <a:ext cx="9290610" cy="5222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Proposer ou renouveler</a:t>
            </a:r>
          </a:p>
          <a:p>
            <a:pPr>
              <a:lnSpc>
                <a:spcPct val="120000"/>
              </a:lnSpc>
              <a:defRPr sz="4800"/>
            </a:pPr>
            <a:r>
              <a:t>la rencontre</a:t>
            </a:r>
          </a:p>
          <a:p>
            <a:pPr>
              <a:lnSpc>
                <a:spcPct val="120000"/>
              </a:lnSpc>
              <a:defRPr sz="4800"/>
            </a:pPr>
            <a:r>
              <a:t>personnelle et communautaire</a:t>
            </a:r>
          </a:p>
          <a:p>
            <a:pPr>
              <a:lnSpc>
                <a:spcPct val="120000"/>
              </a:lnSpc>
              <a:defRPr sz="4800"/>
            </a:pPr>
            <a:r>
              <a:t>avec le Christ</a:t>
            </a:r>
          </a:p>
          <a:p>
            <a:pPr>
              <a:lnSpc>
                <a:spcPct val="120000"/>
              </a:lnSpc>
              <a:defRPr sz="4800"/>
            </a:pPr>
            <a:r>
              <a:t>pour former des communautés</a:t>
            </a:r>
          </a:p>
          <a:p>
            <a:pPr>
              <a:lnSpc>
                <a:spcPct val="120000"/>
              </a:lnSpc>
              <a:defRPr sz="4800"/>
            </a:pPr>
            <a:r>
              <a:t>de « disciples-missionnaires 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75">
        <p:dissolv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074" y="56394"/>
            <a:ext cx="11752652" cy="2558079"/>
          </a:xfrm>
          <a:prstGeom prst="rect">
            <a:avLst/>
          </a:prstGeom>
        </p:spPr>
      </p:pic>
      <p:sp>
        <p:nvSpPr>
          <p:cNvPr id="163" name="Trois grands thèmes de la journée…"/>
          <p:cNvSpPr txBox="1"/>
          <p:nvPr/>
        </p:nvSpPr>
        <p:spPr>
          <a:xfrm>
            <a:off x="2080418" y="520880"/>
            <a:ext cx="884396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t>Trois grands thèmes de la journée </a:t>
            </a:r>
          </a:p>
          <a:p>
            <a:pPr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t>et de la soirée</a:t>
            </a:r>
          </a:p>
        </p:txBody>
      </p:sp>
      <p:sp>
        <p:nvSpPr>
          <p:cNvPr id="164" name="1. La rencontre avec le Christ"/>
          <p:cNvSpPr txBox="1"/>
          <p:nvPr/>
        </p:nvSpPr>
        <p:spPr>
          <a:xfrm>
            <a:off x="443706" y="2768690"/>
            <a:ext cx="957738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1. La rencontre avec le Christ</a:t>
            </a:r>
          </a:p>
        </p:txBody>
      </p:sp>
      <p:sp>
        <p:nvSpPr>
          <p:cNvPr id="165" name="2. Les communautés de…"/>
          <p:cNvSpPr txBox="1"/>
          <p:nvPr/>
        </p:nvSpPr>
        <p:spPr>
          <a:xfrm>
            <a:off x="1574866" y="4370961"/>
            <a:ext cx="9132094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2. Les communautés de</a:t>
            </a:r>
          </a:p>
          <a:p>
            <a:pPr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     disciples-missionnaires </a:t>
            </a:r>
          </a:p>
        </p:txBody>
      </p:sp>
      <p:sp>
        <p:nvSpPr>
          <p:cNvPr id="166" name="3. Le leadership partagé…"/>
          <p:cNvSpPr txBox="1"/>
          <p:nvPr/>
        </p:nvSpPr>
        <p:spPr>
          <a:xfrm>
            <a:off x="2819466" y="6976533"/>
            <a:ext cx="8253810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3. Le leadership partagé</a:t>
            </a:r>
          </a:p>
          <a:p>
            <a:pPr algn="l">
              <a:defRPr sz="6400" b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     la co-responsabilité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6" grpId="3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Macintosh PowerPoint</Application>
  <PresentationFormat>Personnalisé</PresentationFormat>
  <Paragraphs>31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Ashley Inline MT Std</vt:lpstr>
      <vt:lpstr>Helvetica</vt:lpstr>
      <vt:lpstr>Helvetica Neue</vt:lpstr>
      <vt:lpstr>Helvetica Neue Light</vt:lpstr>
      <vt:lpstr>Helvetica Neue Medium</vt:lpstr>
      <vt:lpstr>Impact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Daniel Desmarquis</cp:lastModifiedBy>
  <cp:revision>1</cp:revision>
  <dcterms:modified xsi:type="dcterms:W3CDTF">2017-09-18T23:47:29Z</dcterms:modified>
</cp:coreProperties>
</file>